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3"/>
  </p:notesMasterIdLst>
  <p:sldIdLst>
    <p:sldId id="257" r:id="rId2"/>
    <p:sldId id="548" r:id="rId3"/>
    <p:sldId id="549" r:id="rId4"/>
    <p:sldId id="543" r:id="rId5"/>
    <p:sldId id="550" r:id="rId6"/>
    <p:sldId id="517" r:id="rId7"/>
    <p:sldId id="539" r:id="rId8"/>
    <p:sldId id="540" r:id="rId9"/>
    <p:sldId id="545" r:id="rId10"/>
    <p:sldId id="518" r:id="rId11"/>
    <p:sldId id="513" r:id="rId12"/>
  </p:sldIdLst>
  <p:sldSz cx="12188825"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95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434" autoAdjust="0"/>
  </p:normalViewPr>
  <p:slideViewPr>
    <p:cSldViewPr>
      <p:cViewPr varScale="1">
        <p:scale>
          <a:sx n="82" d="100"/>
          <a:sy n="82" d="100"/>
        </p:scale>
        <p:origin x="830" y="72"/>
      </p:cViewPr>
      <p:guideLst>
        <p:guide orient="horz" pos="2160"/>
        <p:guide pos="3839"/>
      </p:guideLst>
    </p:cSldViewPr>
  </p:slideViewPr>
  <p:notesTextViewPr>
    <p:cViewPr>
      <p:scale>
        <a:sx n="1" d="1"/>
        <a:sy n="1" d="1"/>
      </p:scale>
      <p:origin x="0" y="0"/>
    </p:cViewPr>
  </p:notesTextViewPr>
  <p:sorterViewPr>
    <p:cViewPr>
      <p:scale>
        <a:sx n="100" d="100"/>
        <a:sy n="100" d="100"/>
      </p:scale>
      <p:origin x="0" y="-79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cap="all" spc="120" normalizeH="0" baseline="0">
                <a:solidFill>
                  <a:schemeClr val="tx1">
                    <a:lumMod val="65000"/>
                    <a:lumOff val="35000"/>
                  </a:schemeClr>
                </a:solidFill>
                <a:latin typeface="+mn-lt"/>
                <a:ea typeface="+mn-ea"/>
                <a:cs typeface="+mn-cs"/>
              </a:defRPr>
            </a:pPr>
            <a:r>
              <a:rPr lang="en-IN"/>
              <a:t>Animal Feed Production</a:t>
            </a:r>
          </a:p>
        </c:rich>
      </c:tx>
      <c:overlay val="0"/>
      <c:spPr>
        <a:noFill/>
        <a:ln>
          <a:noFill/>
        </a:ln>
        <a:effectLst/>
      </c:spPr>
      <c:txPr>
        <a:bodyPr rot="0" spcFirstLastPara="1" vertOverflow="ellipsis" vert="horz" wrap="square" anchor="ctr" anchorCtr="1"/>
        <a:lstStyle/>
        <a:p>
          <a:pPr>
            <a:defRPr sz="132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Sheet1!$L$7</c:f>
              <c:strCache>
                <c:ptCount val="1"/>
                <c:pt idx="0">
                  <c:v>2017-18</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1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Sheet1!$M$6</c:f>
              <c:strCache>
                <c:ptCount val="1"/>
                <c:pt idx="0">
                  <c:v>Production in Qtl</c:v>
                </c:pt>
              </c:strCache>
            </c:strRef>
          </c:cat>
          <c:val>
            <c:numRef>
              <c:f>Sheet1!$M$7</c:f>
              <c:numCache>
                <c:formatCode>General</c:formatCode>
                <c:ptCount val="1"/>
                <c:pt idx="0">
                  <c:v>431</c:v>
                </c:pt>
              </c:numCache>
            </c:numRef>
          </c:val>
          <c:extLst>
            <c:ext xmlns:c16="http://schemas.microsoft.com/office/drawing/2014/chart" uri="{C3380CC4-5D6E-409C-BE32-E72D297353CC}">
              <c16:uniqueId val="{00000000-8505-4EB5-B387-529E68FADFCD}"/>
            </c:ext>
          </c:extLst>
        </c:ser>
        <c:ser>
          <c:idx val="1"/>
          <c:order val="1"/>
          <c:tx>
            <c:strRef>
              <c:f>Sheet1!$L$8</c:f>
              <c:strCache>
                <c:ptCount val="1"/>
                <c:pt idx="0">
                  <c:v>2018-19</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1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Sheet1!$M$6</c:f>
              <c:strCache>
                <c:ptCount val="1"/>
                <c:pt idx="0">
                  <c:v>Production in Qtl</c:v>
                </c:pt>
              </c:strCache>
            </c:strRef>
          </c:cat>
          <c:val>
            <c:numRef>
              <c:f>Sheet1!$M$8</c:f>
              <c:numCache>
                <c:formatCode>General</c:formatCode>
                <c:ptCount val="1"/>
                <c:pt idx="0">
                  <c:v>1157</c:v>
                </c:pt>
              </c:numCache>
            </c:numRef>
          </c:val>
          <c:extLst>
            <c:ext xmlns:c16="http://schemas.microsoft.com/office/drawing/2014/chart" uri="{C3380CC4-5D6E-409C-BE32-E72D297353CC}">
              <c16:uniqueId val="{00000001-8505-4EB5-B387-529E68FADFCD}"/>
            </c:ext>
          </c:extLst>
        </c:ser>
        <c:ser>
          <c:idx val="2"/>
          <c:order val="2"/>
          <c:tx>
            <c:strRef>
              <c:f>Sheet1!$L$9</c:f>
              <c:strCache>
                <c:ptCount val="1"/>
                <c:pt idx="0">
                  <c:v>2019-20</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1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Sheet1!$M$6</c:f>
              <c:strCache>
                <c:ptCount val="1"/>
                <c:pt idx="0">
                  <c:v>Production in Qtl</c:v>
                </c:pt>
              </c:strCache>
            </c:strRef>
          </c:cat>
          <c:val>
            <c:numRef>
              <c:f>Sheet1!$M$9</c:f>
              <c:numCache>
                <c:formatCode>General</c:formatCode>
                <c:ptCount val="1"/>
                <c:pt idx="0">
                  <c:v>1363</c:v>
                </c:pt>
              </c:numCache>
            </c:numRef>
          </c:val>
          <c:extLst>
            <c:ext xmlns:c16="http://schemas.microsoft.com/office/drawing/2014/chart" uri="{C3380CC4-5D6E-409C-BE32-E72D297353CC}">
              <c16:uniqueId val="{00000002-8505-4EB5-B387-529E68FADFCD}"/>
            </c:ext>
          </c:extLst>
        </c:ser>
        <c:ser>
          <c:idx val="3"/>
          <c:order val="3"/>
          <c:tx>
            <c:strRef>
              <c:f>Sheet1!$L$10</c:f>
              <c:strCache>
                <c:ptCount val="1"/>
                <c:pt idx="0">
                  <c:v>2020-21</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1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Sheet1!$M$6</c:f>
              <c:strCache>
                <c:ptCount val="1"/>
                <c:pt idx="0">
                  <c:v>Production in Qtl</c:v>
                </c:pt>
              </c:strCache>
            </c:strRef>
          </c:cat>
          <c:val>
            <c:numRef>
              <c:f>Sheet1!$M$10</c:f>
              <c:numCache>
                <c:formatCode>General</c:formatCode>
                <c:ptCount val="1"/>
                <c:pt idx="0">
                  <c:v>3088</c:v>
                </c:pt>
              </c:numCache>
            </c:numRef>
          </c:val>
          <c:extLst>
            <c:ext xmlns:c16="http://schemas.microsoft.com/office/drawing/2014/chart" uri="{C3380CC4-5D6E-409C-BE32-E72D297353CC}">
              <c16:uniqueId val="{00000003-8505-4EB5-B387-529E68FADFCD}"/>
            </c:ext>
          </c:extLst>
        </c:ser>
        <c:ser>
          <c:idx val="4"/>
          <c:order val="4"/>
          <c:tx>
            <c:strRef>
              <c:f>Sheet1!$L$11</c:f>
              <c:strCache>
                <c:ptCount val="1"/>
                <c:pt idx="0">
                  <c:v>2021-22</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1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Sheet1!$M$6</c:f>
              <c:strCache>
                <c:ptCount val="1"/>
                <c:pt idx="0">
                  <c:v>Production in Qtl</c:v>
                </c:pt>
              </c:strCache>
            </c:strRef>
          </c:cat>
          <c:val>
            <c:numRef>
              <c:f>Sheet1!$M$11</c:f>
              <c:numCache>
                <c:formatCode>General</c:formatCode>
                <c:ptCount val="1"/>
                <c:pt idx="0">
                  <c:v>3500</c:v>
                </c:pt>
              </c:numCache>
            </c:numRef>
          </c:val>
          <c:extLst>
            <c:ext xmlns:c16="http://schemas.microsoft.com/office/drawing/2014/chart" uri="{C3380CC4-5D6E-409C-BE32-E72D297353CC}">
              <c16:uniqueId val="{00000004-8505-4EB5-B387-529E68FADFCD}"/>
            </c:ext>
          </c:extLst>
        </c:ser>
        <c:dLbls>
          <c:dLblPos val="outEnd"/>
          <c:showLegendKey val="0"/>
          <c:showVal val="1"/>
          <c:showCatName val="0"/>
          <c:showSerName val="0"/>
          <c:showPercent val="0"/>
          <c:showBubbleSize val="0"/>
        </c:dLbls>
        <c:gapWidth val="444"/>
        <c:overlap val="-90"/>
        <c:axId val="651310751"/>
        <c:axId val="651307423"/>
      </c:barChart>
      <c:catAx>
        <c:axId val="65131075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cap="all" spc="120" normalizeH="0" baseline="0">
                <a:solidFill>
                  <a:schemeClr val="tx1">
                    <a:lumMod val="65000"/>
                    <a:lumOff val="35000"/>
                  </a:schemeClr>
                </a:solidFill>
                <a:latin typeface="+mn-lt"/>
                <a:ea typeface="+mn-ea"/>
                <a:cs typeface="+mn-cs"/>
              </a:defRPr>
            </a:pPr>
            <a:endParaRPr lang="en-US"/>
          </a:p>
        </c:txPr>
        <c:crossAx val="651307423"/>
        <c:crosses val="autoZero"/>
        <c:auto val="1"/>
        <c:lblAlgn val="ctr"/>
        <c:lblOffset val="100"/>
        <c:noMultiLvlLbl val="0"/>
      </c:catAx>
      <c:valAx>
        <c:axId val="651307423"/>
        <c:scaling>
          <c:orientation val="minMax"/>
        </c:scaling>
        <c:delete val="1"/>
        <c:axPos val="l"/>
        <c:numFmt formatCode="General" sourceLinked="1"/>
        <c:majorTickMark val="none"/>
        <c:minorTickMark val="none"/>
        <c:tickLblPos val="nextTo"/>
        <c:crossAx val="65131075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sz="1100"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IN" dirty="0"/>
              <a:t>Projections : Animal Feed Business Growth Chart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 (2)'!$B$11</c:f>
              <c:strCache>
                <c:ptCount val="1"/>
                <c:pt idx="0">
                  <c:v>Production (Qtls.)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 (2)'!$A$12:$A$16</c:f>
              <c:strCache>
                <c:ptCount val="5"/>
                <c:pt idx="0">
                  <c:v>2021-22 (Progress)</c:v>
                </c:pt>
                <c:pt idx="1">
                  <c:v>2022-23</c:v>
                </c:pt>
                <c:pt idx="2">
                  <c:v>2023-24</c:v>
                </c:pt>
                <c:pt idx="3">
                  <c:v>2024-25</c:v>
                </c:pt>
                <c:pt idx="4">
                  <c:v>2025-26 </c:v>
                </c:pt>
              </c:strCache>
            </c:strRef>
          </c:cat>
          <c:val>
            <c:numRef>
              <c:f>'Sheet2 (2)'!$B$12:$B$16</c:f>
              <c:numCache>
                <c:formatCode>General</c:formatCode>
                <c:ptCount val="5"/>
                <c:pt idx="0">
                  <c:v>3289</c:v>
                </c:pt>
                <c:pt idx="1">
                  <c:v>4638</c:v>
                </c:pt>
                <c:pt idx="2">
                  <c:v>6962</c:v>
                </c:pt>
                <c:pt idx="3">
                  <c:v>8270</c:v>
                </c:pt>
                <c:pt idx="4">
                  <c:v>10210</c:v>
                </c:pt>
              </c:numCache>
            </c:numRef>
          </c:val>
          <c:extLst>
            <c:ext xmlns:c16="http://schemas.microsoft.com/office/drawing/2014/chart" uri="{C3380CC4-5D6E-409C-BE32-E72D297353CC}">
              <c16:uniqueId val="{00000000-66BF-4898-8674-E9E67B9B7E62}"/>
            </c:ext>
          </c:extLst>
        </c:ser>
        <c:dLbls>
          <c:showLegendKey val="0"/>
          <c:showVal val="0"/>
          <c:showCatName val="0"/>
          <c:showSerName val="0"/>
          <c:showPercent val="0"/>
          <c:showBubbleSize val="0"/>
        </c:dLbls>
        <c:gapWidth val="150"/>
        <c:axId val="373057128"/>
        <c:axId val="373061720"/>
      </c:barChart>
      <c:lineChart>
        <c:grouping val="standard"/>
        <c:varyColors val="0"/>
        <c:ser>
          <c:idx val="1"/>
          <c:order val="1"/>
          <c:tx>
            <c:strRef>
              <c:f>'Sheet2 (2)'!$C$11</c:f>
              <c:strCache>
                <c:ptCount val="1"/>
                <c:pt idx="0">
                  <c:v>Turn Over 
(Rs Lakh)</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 (2)'!$A$12:$A$16</c:f>
              <c:strCache>
                <c:ptCount val="5"/>
                <c:pt idx="0">
                  <c:v>2021-22 (Progress)</c:v>
                </c:pt>
                <c:pt idx="1">
                  <c:v>2022-23</c:v>
                </c:pt>
                <c:pt idx="2">
                  <c:v>2023-24</c:v>
                </c:pt>
                <c:pt idx="3">
                  <c:v>2024-25</c:v>
                </c:pt>
                <c:pt idx="4">
                  <c:v>2025-26 </c:v>
                </c:pt>
              </c:strCache>
            </c:strRef>
          </c:cat>
          <c:val>
            <c:numRef>
              <c:f>'Sheet2 (2)'!$C$12:$C$16</c:f>
              <c:numCache>
                <c:formatCode>0</c:formatCode>
                <c:ptCount val="5"/>
                <c:pt idx="0">
                  <c:v>78.776443999999998</c:v>
                </c:pt>
                <c:pt idx="1">
                  <c:v>102.58</c:v>
                </c:pt>
                <c:pt idx="2">
                  <c:v>161.04</c:v>
                </c:pt>
                <c:pt idx="3">
                  <c:v>193.44</c:v>
                </c:pt>
                <c:pt idx="4">
                  <c:v>240.25</c:v>
                </c:pt>
              </c:numCache>
            </c:numRef>
          </c:val>
          <c:smooth val="0"/>
          <c:extLst>
            <c:ext xmlns:c16="http://schemas.microsoft.com/office/drawing/2014/chart" uri="{C3380CC4-5D6E-409C-BE32-E72D297353CC}">
              <c16:uniqueId val="{00000001-66BF-4898-8674-E9E67B9B7E62}"/>
            </c:ext>
          </c:extLst>
        </c:ser>
        <c:ser>
          <c:idx val="2"/>
          <c:order val="2"/>
          <c:tx>
            <c:strRef>
              <c:f>'Sheet2 (2)'!$D$11</c:f>
              <c:strCache>
                <c:ptCount val="1"/>
                <c:pt idx="0">
                  <c:v>Operational Cost 
(Rs. Lakh)</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 (2)'!$A$12:$A$16</c:f>
              <c:strCache>
                <c:ptCount val="5"/>
                <c:pt idx="0">
                  <c:v>2021-22 (Progress)</c:v>
                </c:pt>
                <c:pt idx="1">
                  <c:v>2022-23</c:v>
                </c:pt>
                <c:pt idx="2">
                  <c:v>2023-24</c:v>
                </c:pt>
                <c:pt idx="3">
                  <c:v>2024-25</c:v>
                </c:pt>
                <c:pt idx="4">
                  <c:v>2025-26 </c:v>
                </c:pt>
              </c:strCache>
            </c:strRef>
          </c:cat>
          <c:val>
            <c:numRef>
              <c:f>'Sheet2 (2)'!$D$12:$D$16</c:f>
              <c:numCache>
                <c:formatCode>0</c:formatCode>
                <c:ptCount val="5"/>
                <c:pt idx="0">
                  <c:v>1.57552888</c:v>
                </c:pt>
                <c:pt idx="1">
                  <c:v>13.27</c:v>
                </c:pt>
                <c:pt idx="2">
                  <c:v>23.271999999999998</c:v>
                </c:pt>
                <c:pt idx="3">
                  <c:v>29.703199999999999</c:v>
                </c:pt>
                <c:pt idx="4">
                  <c:v>34.295370000000005</c:v>
                </c:pt>
              </c:numCache>
            </c:numRef>
          </c:val>
          <c:smooth val="0"/>
          <c:extLst>
            <c:ext xmlns:c16="http://schemas.microsoft.com/office/drawing/2014/chart" uri="{C3380CC4-5D6E-409C-BE32-E72D297353CC}">
              <c16:uniqueId val="{00000002-66BF-4898-8674-E9E67B9B7E62}"/>
            </c:ext>
          </c:extLst>
        </c:ser>
        <c:ser>
          <c:idx val="3"/>
          <c:order val="3"/>
          <c:tx>
            <c:strRef>
              <c:f>'Sheet2 (2)'!$E$11</c:f>
              <c:strCache>
                <c:ptCount val="1"/>
                <c:pt idx="0">
                  <c:v>Profit 
(Rs. Lakh)</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 (2)'!$A$12:$A$16</c:f>
              <c:strCache>
                <c:ptCount val="5"/>
                <c:pt idx="0">
                  <c:v>2021-22 (Progress)</c:v>
                </c:pt>
                <c:pt idx="1">
                  <c:v>2022-23</c:v>
                </c:pt>
                <c:pt idx="2">
                  <c:v>2023-24</c:v>
                </c:pt>
                <c:pt idx="3">
                  <c:v>2024-25</c:v>
                </c:pt>
                <c:pt idx="4">
                  <c:v>2025-26 </c:v>
                </c:pt>
              </c:strCache>
            </c:strRef>
          </c:cat>
          <c:val>
            <c:numRef>
              <c:f>'Sheet2 (2)'!$E$12:$E$16</c:f>
              <c:numCache>
                <c:formatCode>0</c:formatCode>
                <c:ptCount val="5"/>
                <c:pt idx="0">
                  <c:v>2.5954110999999997</c:v>
                </c:pt>
                <c:pt idx="1">
                  <c:v>0.12000000000000011</c:v>
                </c:pt>
                <c:pt idx="2">
                  <c:v>3.7780000000000005</c:v>
                </c:pt>
                <c:pt idx="3">
                  <c:v>13.736799999999997</c:v>
                </c:pt>
                <c:pt idx="4">
                  <c:v>20.644629999999999</c:v>
                </c:pt>
              </c:numCache>
            </c:numRef>
          </c:val>
          <c:smooth val="0"/>
          <c:extLst>
            <c:ext xmlns:c16="http://schemas.microsoft.com/office/drawing/2014/chart" uri="{C3380CC4-5D6E-409C-BE32-E72D297353CC}">
              <c16:uniqueId val="{00000003-66BF-4898-8674-E9E67B9B7E62}"/>
            </c:ext>
          </c:extLst>
        </c:ser>
        <c:dLbls>
          <c:showLegendKey val="0"/>
          <c:showVal val="0"/>
          <c:showCatName val="0"/>
          <c:showSerName val="0"/>
          <c:showPercent val="0"/>
          <c:showBubbleSize val="0"/>
        </c:dLbls>
        <c:marker val="1"/>
        <c:smooth val="0"/>
        <c:axId val="373062048"/>
        <c:axId val="373058440"/>
      </c:lineChart>
      <c:catAx>
        <c:axId val="373057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73061720"/>
        <c:crosses val="autoZero"/>
        <c:auto val="1"/>
        <c:lblAlgn val="ctr"/>
        <c:lblOffset val="100"/>
        <c:noMultiLvlLbl val="0"/>
      </c:catAx>
      <c:valAx>
        <c:axId val="373061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73057128"/>
        <c:crosses val="autoZero"/>
        <c:crossBetween val="between"/>
      </c:valAx>
      <c:valAx>
        <c:axId val="373058440"/>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73062048"/>
        <c:crosses val="max"/>
        <c:crossBetween val="between"/>
      </c:valAx>
      <c:catAx>
        <c:axId val="373062048"/>
        <c:scaling>
          <c:orientation val="minMax"/>
        </c:scaling>
        <c:delete val="1"/>
        <c:axPos val="b"/>
        <c:numFmt formatCode="General" sourceLinked="1"/>
        <c:majorTickMark val="none"/>
        <c:minorTickMark val="none"/>
        <c:tickLblPos val="nextTo"/>
        <c:crossAx val="3730584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b="1"/>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D6BEC3-82BB-400E-A1FB-8872AAEACB6C}" type="doc">
      <dgm:prSet loTypeId="urn:microsoft.com/office/officeart/2005/8/layout/process2" loCatId="process" qsTypeId="urn:microsoft.com/office/officeart/2005/8/quickstyle/simple4" qsCatId="simple" csTypeId="urn:microsoft.com/office/officeart/2005/8/colors/colorful5" csCatId="colorful" phldr="1"/>
      <dgm:spPr/>
    </dgm:pt>
    <dgm:pt modelId="{04AC6C70-CB32-4984-B3FD-1EE67F6283A3}">
      <dgm:prSet phldrT="[Text]" custT="1"/>
      <dgm:spPr/>
      <dgm:t>
        <a:bodyPr/>
        <a:lstStyle/>
        <a:p>
          <a:r>
            <a:rPr lang="en-US" sz="1600" dirty="0"/>
            <a:t>Idea Incubation/ piloting: 2015</a:t>
          </a:r>
        </a:p>
      </dgm:t>
    </dgm:pt>
    <dgm:pt modelId="{DC105FDE-1BA0-4E26-91E2-8A82221BC8D2}" type="parTrans" cxnId="{661A5992-B631-4873-B75F-DDDA923BC346}">
      <dgm:prSet/>
      <dgm:spPr/>
      <dgm:t>
        <a:bodyPr/>
        <a:lstStyle/>
        <a:p>
          <a:endParaRPr lang="en-US" sz="1600"/>
        </a:p>
      </dgm:t>
    </dgm:pt>
    <dgm:pt modelId="{2053D1A4-0527-49E8-B278-90C38E3149AD}" type="sibTrans" cxnId="{661A5992-B631-4873-B75F-DDDA923BC346}">
      <dgm:prSet custT="1"/>
      <dgm:spPr/>
      <dgm:t>
        <a:bodyPr/>
        <a:lstStyle/>
        <a:p>
          <a:endParaRPr lang="en-US" sz="1600"/>
        </a:p>
      </dgm:t>
    </dgm:pt>
    <dgm:pt modelId="{0B80C1AC-B2A3-425A-95BE-5E5BB1042823}">
      <dgm:prSet phldrT="[Text]" custT="1"/>
      <dgm:spPr/>
      <dgm:t>
        <a:bodyPr/>
        <a:lstStyle/>
        <a:p>
          <a:r>
            <a:rPr lang="en-US" sz="1600" dirty="0"/>
            <a:t>Trials on feed composition </a:t>
          </a:r>
        </a:p>
        <a:p>
          <a:r>
            <a:rPr lang="en-US" sz="1600" dirty="0"/>
            <a:t>2016-18 by ILRI</a:t>
          </a:r>
        </a:p>
      </dgm:t>
    </dgm:pt>
    <dgm:pt modelId="{ADEC95C4-14BA-4B89-92F6-4973F6CEC87C}" type="parTrans" cxnId="{D0B27214-692D-4B23-A037-72AC6ED5FECF}">
      <dgm:prSet/>
      <dgm:spPr/>
      <dgm:t>
        <a:bodyPr/>
        <a:lstStyle/>
        <a:p>
          <a:endParaRPr lang="en-US" sz="1600"/>
        </a:p>
      </dgm:t>
    </dgm:pt>
    <dgm:pt modelId="{2915A4B5-160A-416B-9FA8-F4C89D814D02}" type="sibTrans" cxnId="{D0B27214-692D-4B23-A037-72AC6ED5FECF}">
      <dgm:prSet custT="1"/>
      <dgm:spPr/>
      <dgm:t>
        <a:bodyPr/>
        <a:lstStyle/>
        <a:p>
          <a:endParaRPr lang="en-US" sz="1600"/>
        </a:p>
      </dgm:t>
    </dgm:pt>
    <dgm:pt modelId="{1924BD7C-E7D5-448B-A16C-A22C97EC272D}">
      <dgm:prSet phldrT="[Text]" custT="1"/>
      <dgm:spPr/>
      <dgm:t>
        <a:bodyPr/>
        <a:lstStyle/>
        <a:p>
          <a:r>
            <a:rPr lang="en-US" sz="1600" dirty="0"/>
            <a:t>12 feed units set up</a:t>
          </a:r>
        </a:p>
        <a:p>
          <a:r>
            <a:rPr lang="en-US" sz="1600" dirty="0"/>
            <a:t>2017-18</a:t>
          </a:r>
        </a:p>
      </dgm:t>
    </dgm:pt>
    <dgm:pt modelId="{D9C9AB3B-4F1B-4648-9E1D-BF99EB635AFE}" type="parTrans" cxnId="{2182261E-5AB5-41CD-93F4-65845A6F2CFC}">
      <dgm:prSet/>
      <dgm:spPr/>
      <dgm:t>
        <a:bodyPr/>
        <a:lstStyle/>
        <a:p>
          <a:endParaRPr lang="en-US" sz="1600"/>
        </a:p>
      </dgm:t>
    </dgm:pt>
    <dgm:pt modelId="{5ED7260D-869A-4E39-A05F-9B12E4446A74}" type="sibTrans" cxnId="{2182261E-5AB5-41CD-93F4-65845A6F2CFC}">
      <dgm:prSet custT="1"/>
      <dgm:spPr/>
      <dgm:t>
        <a:bodyPr/>
        <a:lstStyle/>
        <a:p>
          <a:endParaRPr lang="en-US" sz="1600"/>
        </a:p>
      </dgm:t>
    </dgm:pt>
    <dgm:pt modelId="{ACA99684-DF36-49C3-BF73-9254EB26A9A6}">
      <dgm:prSet phldrT="[Text]" custT="1"/>
      <dgm:spPr/>
      <dgm:t>
        <a:bodyPr/>
        <a:lstStyle/>
        <a:p>
          <a:r>
            <a:rPr lang="en-US" sz="1600" dirty="0"/>
            <a:t>FPO led Enterprise mode 2018</a:t>
          </a:r>
        </a:p>
      </dgm:t>
    </dgm:pt>
    <dgm:pt modelId="{4DF3D9AF-A8DB-4424-AFF6-A96B32F24754}" type="parTrans" cxnId="{EF5CE26C-D9E4-40C4-9651-A8F3E5E93454}">
      <dgm:prSet/>
      <dgm:spPr/>
      <dgm:t>
        <a:bodyPr/>
        <a:lstStyle/>
        <a:p>
          <a:endParaRPr lang="en-US" sz="1600"/>
        </a:p>
      </dgm:t>
    </dgm:pt>
    <dgm:pt modelId="{657DF492-8066-4EAB-999E-9F6344BE3E5A}" type="sibTrans" cxnId="{EF5CE26C-D9E4-40C4-9651-A8F3E5E93454}">
      <dgm:prSet/>
      <dgm:spPr/>
      <dgm:t>
        <a:bodyPr/>
        <a:lstStyle/>
        <a:p>
          <a:endParaRPr lang="en-US" sz="1600"/>
        </a:p>
      </dgm:t>
    </dgm:pt>
    <dgm:pt modelId="{C14191C3-1D54-4EF6-9300-C2854AFEF664}" type="pres">
      <dgm:prSet presAssocID="{A6D6BEC3-82BB-400E-A1FB-8872AAEACB6C}" presName="linearFlow" presStyleCnt="0">
        <dgm:presLayoutVars>
          <dgm:resizeHandles val="exact"/>
        </dgm:presLayoutVars>
      </dgm:prSet>
      <dgm:spPr/>
    </dgm:pt>
    <dgm:pt modelId="{9D49C424-F6FC-4C89-BFDC-67A9C0A0988C}" type="pres">
      <dgm:prSet presAssocID="{04AC6C70-CB32-4984-B3FD-1EE67F6283A3}" presName="node" presStyleLbl="node1" presStyleIdx="0" presStyleCnt="4">
        <dgm:presLayoutVars>
          <dgm:bulletEnabled val="1"/>
        </dgm:presLayoutVars>
      </dgm:prSet>
      <dgm:spPr/>
    </dgm:pt>
    <dgm:pt modelId="{D464EC2C-45A9-4F49-894E-B95F932E6ED2}" type="pres">
      <dgm:prSet presAssocID="{2053D1A4-0527-49E8-B278-90C38E3149AD}" presName="sibTrans" presStyleLbl="sibTrans2D1" presStyleIdx="0" presStyleCnt="3"/>
      <dgm:spPr/>
    </dgm:pt>
    <dgm:pt modelId="{0B0A22F5-BE9B-4187-8DE9-A76866226037}" type="pres">
      <dgm:prSet presAssocID="{2053D1A4-0527-49E8-B278-90C38E3149AD}" presName="connectorText" presStyleLbl="sibTrans2D1" presStyleIdx="0" presStyleCnt="3"/>
      <dgm:spPr/>
    </dgm:pt>
    <dgm:pt modelId="{CBB78629-DAF7-439A-A8F6-5F8386626FF5}" type="pres">
      <dgm:prSet presAssocID="{0B80C1AC-B2A3-425A-95BE-5E5BB1042823}" presName="node" presStyleLbl="node1" presStyleIdx="1" presStyleCnt="4">
        <dgm:presLayoutVars>
          <dgm:bulletEnabled val="1"/>
        </dgm:presLayoutVars>
      </dgm:prSet>
      <dgm:spPr/>
    </dgm:pt>
    <dgm:pt modelId="{0A6A6020-D1E8-449E-AB80-DBB91B2ECECD}" type="pres">
      <dgm:prSet presAssocID="{2915A4B5-160A-416B-9FA8-F4C89D814D02}" presName="sibTrans" presStyleLbl="sibTrans2D1" presStyleIdx="1" presStyleCnt="3"/>
      <dgm:spPr/>
    </dgm:pt>
    <dgm:pt modelId="{00BE2B35-454C-43D4-BBD2-856A2A988258}" type="pres">
      <dgm:prSet presAssocID="{2915A4B5-160A-416B-9FA8-F4C89D814D02}" presName="connectorText" presStyleLbl="sibTrans2D1" presStyleIdx="1" presStyleCnt="3"/>
      <dgm:spPr/>
    </dgm:pt>
    <dgm:pt modelId="{52B041EF-81D8-4715-B790-CD2150A36FED}" type="pres">
      <dgm:prSet presAssocID="{1924BD7C-E7D5-448B-A16C-A22C97EC272D}" presName="node" presStyleLbl="node1" presStyleIdx="2" presStyleCnt="4">
        <dgm:presLayoutVars>
          <dgm:bulletEnabled val="1"/>
        </dgm:presLayoutVars>
      </dgm:prSet>
      <dgm:spPr/>
    </dgm:pt>
    <dgm:pt modelId="{00F57AD6-8795-4469-8FB3-D04F7C75AE38}" type="pres">
      <dgm:prSet presAssocID="{5ED7260D-869A-4E39-A05F-9B12E4446A74}" presName="sibTrans" presStyleLbl="sibTrans2D1" presStyleIdx="2" presStyleCnt="3"/>
      <dgm:spPr/>
    </dgm:pt>
    <dgm:pt modelId="{7F691608-7CCE-4DAA-B521-5BA15B7A2735}" type="pres">
      <dgm:prSet presAssocID="{5ED7260D-869A-4E39-A05F-9B12E4446A74}" presName="connectorText" presStyleLbl="sibTrans2D1" presStyleIdx="2" presStyleCnt="3"/>
      <dgm:spPr/>
    </dgm:pt>
    <dgm:pt modelId="{F7D1D6DC-FA57-4B18-AD2A-849E37A97E4F}" type="pres">
      <dgm:prSet presAssocID="{ACA99684-DF36-49C3-BF73-9254EB26A9A6}" presName="node" presStyleLbl="node1" presStyleIdx="3" presStyleCnt="4">
        <dgm:presLayoutVars>
          <dgm:bulletEnabled val="1"/>
        </dgm:presLayoutVars>
      </dgm:prSet>
      <dgm:spPr/>
    </dgm:pt>
  </dgm:ptLst>
  <dgm:cxnLst>
    <dgm:cxn modelId="{6A3A890D-17F3-464C-810E-1E9BAC23805E}" type="presOf" srcId="{04AC6C70-CB32-4984-B3FD-1EE67F6283A3}" destId="{9D49C424-F6FC-4C89-BFDC-67A9C0A0988C}" srcOrd="0" destOrd="0" presId="urn:microsoft.com/office/officeart/2005/8/layout/process2"/>
    <dgm:cxn modelId="{D0B27214-692D-4B23-A037-72AC6ED5FECF}" srcId="{A6D6BEC3-82BB-400E-A1FB-8872AAEACB6C}" destId="{0B80C1AC-B2A3-425A-95BE-5E5BB1042823}" srcOrd="1" destOrd="0" parTransId="{ADEC95C4-14BA-4B89-92F6-4973F6CEC87C}" sibTransId="{2915A4B5-160A-416B-9FA8-F4C89D814D02}"/>
    <dgm:cxn modelId="{2182261E-5AB5-41CD-93F4-65845A6F2CFC}" srcId="{A6D6BEC3-82BB-400E-A1FB-8872AAEACB6C}" destId="{1924BD7C-E7D5-448B-A16C-A22C97EC272D}" srcOrd="2" destOrd="0" parTransId="{D9C9AB3B-4F1B-4648-9E1D-BF99EB635AFE}" sibTransId="{5ED7260D-869A-4E39-A05F-9B12E4446A74}"/>
    <dgm:cxn modelId="{EF5CE26C-D9E4-40C4-9651-A8F3E5E93454}" srcId="{A6D6BEC3-82BB-400E-A1FB-8872AAEACB6C}" destId="{ACA99684-DF36-49C3-BF73-9254EB26A9A6}" srcOrd="3" destOrd="0" parTransId="{4DF3D9AF-A8DB-4424-AFF6-A96B32F24754}" sibTransId="{657DF492-8066-4EAB-999E-9F6344BE3E5A}"/>
    <dgm:cxn modelId="{5BEEA857-B25C-43FE-8109-D58CFA8B235D}" type="presOf" srcId="{ACA99684-DF36-49C3-BF73-9254EB26A9A6}" destId="{F7D1D6DC-FA57-4B18-AD2A-849E37A97E4F}" srcOrd="0" destOrd="0" presId="urn:microsoft.com/office/officeart/2005/8/layout/process2"/>
    <dgm:cxn modelId="{0FECA558-5873-42DB-824F-FECC27B6D378}" type="presOf" srcId="{5ED7260D-869A-4E39-A05F-9B12E4446A74}" destId="{7F691608-7CCE-4DAA-B521-5BA15B7A2735}" srcOrd="1" destOrd="0" presId="urn:microsoft.com/office/officeart/2005/8/layout/process2"/>
    <dgm:cxn modelId="{661A5992-B631-4873-B75F-DDDA923BC346}" srcId="{A6D6BEC3-82BB-400E-A1FB-8872AAEACB6C}" destId="{04AC6C70-CB32-4984-B3FD-1EE67F6283A3}" srcOrd="0" destOrd="0" parTransId="{DC105FDE-1BA0-4E26-91E2-8A82221BC8D2}" sibTransId="{2053D1A4-0527-49E8-B278-90C38E3149AD}"/>
    <dgm:cxn modelId="{4DDFAAA4-F885-4C2E-9DEC-EC51A91330B7}" type="presOf" srcId="{2053D1A4-0527-49E8-B278-90C38E3149AD}" destId="{0B0A22F5-BE9B-4187-8DE9-A76866226037}" srcOrd="1" destOrd="0" presId="urn:microsoft.com/office/officeart/2005/8/layout/process2"/>
    <dgm:cxn modelId="{E86928AF-2EC9-445C-B2A0-D8F0A87EBB8B}" type="presOf" srcId="{5ED7260D-869A-4E39-A05F-9B12E4446A74}" destId="{00F57AD6-8795-4469-8FB3-D04F7C75AE38}" srcOrd="0" destOrd="0" presId="urn:microsoft.com/office/officeart/2005/8/layout/process2"/>
    <dgm:cxn modelId="{1E55E4AF-FE0D-4A61-8254-DAD7E6F8CF55}" type="presOf" srcId="{1924BD7C-E7D5-448B-A16C-A22C97EC272D}" destId="{52B041EF-81D8-4715-B790-CD2150A36FED}" srcOrd="0" destOrd="0" presId="urn:microsoft.com/office/officeart/2005/8/layout/process2"/>
    <dgm:cxn modelId="{998DDBB1-5A5A-411B-85CF-386A79A9D783}" type="presOf" srcId="{0B80C1AC-B2A3-425A-95BE-5E5BB1042823}" destId="{CBB78629-DAF7-439A-A8F6-5F8386626FF5}" srcOrd="0" destOrd="0" presId="urn:microsoft.com/office/officeart/2005/8/layout/process2"/>
    <dgm:cxn modelId="{B26181BE-67D8-406B-8363-CA0450E996C4}" type="presOf" srcId="{2053D1A4-0527-49E8-B278-90C38E3149AD}" destId="{D464EC2C-45A9-4F49-894E-B95F932E6ED2}" srcOrd="0" destOrd="0" presId="urn:microsoft.com/office/officeart/2005/8/layout/process2"/>
    <dgm:cxn modelId="{8449EABE-FEB2-4AF9-AAED-E5811C9C3949}" type="presOf" srcId="{2915A4B5-160A-416B-9FA8-F4C89D814D02}" destId="{0A6A6020-D1E8-449E-AB80-DBB91B2ECECD}" srcOrd="0" destOrd="0" presId="urn:microsoft.com/office/officeart/2005/8/layout/process2"/>
    <dgm:cxn modelId="{BE553DDA-7B80-4083-B80F-463A590EA07F}" type="presOf" srcId="{2915A4B5-160A-416B-9FA8-F4C89D814D02}" destId="{00BE2B35-454C-43D4-BBD2-856A2A988258}" srcOrd="1" destOrd="0" presId="urn:microsoft.com/office/officeart/2005/8/layout/process2"/>
    <dgm:cxn modelId="{9F9FFBF0-B38D-4999-9A03-8D66F0D2DC6F}" type="presOf" srcId="{A6D6BEC3-82BB-400E-A1FB-8872AAEACB6C}" destId="{C14191C3-1D54-4EF6-9300-C2854AFEF664}" srcOrd="0" destOrd="0" presId="urn:microsoft.com/office/officeart/2005/8/layout/process2"/>
    <dgm:cxn modelId="{999CF732-E5CD-4FAB-A9D6-72D510A41BE7}" type="presParOf" srcId="{C14191C3-1D54-4EF6-9300-C2854AFEF664}" destId="{9D49C424-F6FC-4C89-BFDC-67A9C0A0988C}" srcOrd="0" destOrd="0" presId="urn:microsoft.com/office/officeart/2005/8/layout/process2"/>
    <dgm:cxn modelId="{5487E330-D5C0-479B-9EC9-B0B04566F81C}" type="presParOf" srcId="{C14191C3-1D54-4EF6-9300-C2854AFEF664}" destId="{D464EC2C-45A9-4F49-894E-B95F932E6ED2}" srcOrd="1" destOrd="0" presId="urn:microsoft.com/office/officeart/2005/8/layout/process2"/>
    <dgm:cxn modelId="{FC9E7B63-584A-48B4-8C5C-B867544E37BE}" type="presParOf" srcId="{D464EC2C-45A9-4F49-894E-B95F932E6ED2}" destId="{0B0A22F5-BE9B-4187-8DE9-A76866226037}" srcOrd="0" destOrd="0" presId="urn:microsoft.com/office/officeart/2005/8/layout/process2"/>
    <dgm:cxn modelId="{5E7C9FDE-FA77-424E-B067-993369B38520}" type="presParOf" srcId="{C14191C3-1D54-4EF6-9300-C2854AFEF664}" destId="{CBB78629-DAF7-439A-A8F6-5F8386626FF5}" srcOrd="2" destOrd="0" presId="urn:microsoft.com/office/officeart/2005/8/layout/process2"/>
    <dgm:cxn modelId="{B946D4C3-4ABF-48A0-87AB-EDF5C9A30528}" type="presParOf" srcId="{C14191C3-1D54-4EF6-9300-C2854AFEF664}" destId="{0A6A6020-D1E8-449E-AB80-DBB91B2ECECD}" srcOrd="3" destOrd="0" presId="urn:microsoft.com/office/officeart/2005/8/layout/process2"/>
    <dgm:cxn modelId="{D57275FD-3A1D-48E3-AC7B-2BFA995C0C2B}" type="presParOf" srcId="{0A6A6020-D1E8-449E-AB80-DBB91B2ECECD}" destId="{00BE2B35-454C-43D4-BBD2-856A2A988258}" srcOrd="0" destOrd="0" presId="urn:microsoft.com/office/officeart/2005/8/layout/process2"/>
    <dgm:cxn modelId="{B27B795D-6EB4-47CE-AD7F-3C95B16D464F}" type="presParOf" srcId="{C14191C3-1D54-4EF6-9300-C2854AFEF664}" destId="{52B041EF-81D8-4715-B790-CD2150A36FED}" srcOrd="4" destOrd="0" presId="urn:microsoft.com/office/officeart/2005/8/layout/process2"/>
    <dgm:cxn modelId="{94241C16-4A9E-43F7-9443-CF0C16FD987C}" type="presParOf" srcId="{C14191C3-1D54-4EF6-9300-C2854AFEF664}" destId="{00F57AD6-8795-4469-8FB3-D04F7C75AE38}" srcOrd="5" destOrd="0" presId="urn:microsoft.com/office/officeart/2005/8/layout/process2"/>
    <dgm:cxn modelId="{EA4D1613-10ED-4F69-A170-3E8C3E85A3EF}" type="presParOf" srcId="{00F57AD6-8795-4469-8FB3-D04F7C75AE38}" destId="{7F691608-7CCE-4DAA-B521-5BA15B7A2735}" srcOrd="0" destOrd="0" presId="urn:microsoft.com/office/officeart/2005/8/layout/process2"/>
    <dgm:cxn modelId="{7CC2C2AA-26B9-404D-8736-A66F5E500985}" type="presParOf" srcId="{C14191C3-1D54-4EF6-9300-C2854AFEF664}" destId="{F7D1D6DC-FA57-4B18-AD2A-849E37A97E4F}"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0CE02D-2AD7-4626-8908-A4C92757DB9D}" type="doc">
      <dgm:prSet loTypeId="urn:microsoft.com/office/officeart/2011/layout/CircleProcess" loCatId="process" qsTypeId="urn:microsoft.com/office/officeart/2005/8/quickstyle/simple1" qsCatId="simple" csTypeId="urn:microsoft.com/office/officeart/2005/8/colors/accent2_2" csCatId="accent2" phldr="1"/>
      <dgm:spPr/>
      <dgm:t>
        <a:bodyPr/>
        <a:lstStyle/>
        <a:p>
          <a:endParaRPr lang="en-US"/>
        </a:p>
      </dgm:t>
    </dgm:pt>
    <dgm:pt modelId="{F024DE85-04BD-40C0-A318-900E14EABF9F}" type="pres">
      <dgm:prSet presAssocID="{9C0CE02D-2AD7-4626-8908-A4C92757DB9D}" presName="Name0" presStyleCnt="0">
        <dgm:presLayoutVars>
          <dgm:chMax val="11"/>
          <dgm:chPref val="11"/>
          <dgm:dir/>
          <dgm:resizeHandles/>
        </dgm:presLayoutVars>
      </dgm:prSet>
      <dgm:spPr/>
    </dgm:pt>
  </dgm:ptLst>
  <dgm:cxnLst>
    <dgm:cxn modelId="{DC1698F0-233E-4C2C-8557-46ED59D8211D}" type="presOf" srcId="{9C0CE02D-2AD7-4626-8908-A4C92757DB9D}" destId="{F024DE85-04BD-40C0-A318-900E14EABF9F}" srcOrd="0"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DB5F73-947C-4065-9412-3E038131345C}" type="doc">
      <dgm:prSet loTypeId="urn:microsoft.com/office/officeart/2005/8/layout/cycle8" loCatId="cycle" qsTypeId="urn:microsoft.com/office/officeart/2005/8/quickstyle/simple4" qsCatId="simple" csTypeId="urn:microsoft.com/office/officeart/2005/8/colors/colorful4" csCatId="colorful" phldr="1"/>
      <dgm:spPr/>
    </dgm:pt>
    <dgm:pt modelId="{CD206158-8D97-41BF-800B-65DBD7BEB5BC}">
      <dgm:prSet phldrT="[Text]"/>
      <dgm:spPr/>
      <dgm:t>
        <a:bodyPr/>
        <a:lstStyle/>
        <a:p>
          <a:r>
            <a:rPr lang="en-IN" b="1" dirty="0"/>
            <a:t>Working Capital </a:t>
          </a:r>
          <a:endParaRPr lang="hi-IN" b="1" dirty="0"/>
        </a:p>
      </dgm:t>
    </dgm:pt>
    <dgm:pt modelId="{241829B8-34E9-4A4F-85AA-518A8BDD6678}" type="parTrans" cxnId="{2B5106E7-EDF9-4C42-88AD-111945A84912}">
      <dgm:prSet/>
      <dgm:spPr/>
      <dgm:t>
        <a:bodyPr/>
        <a:lstStyle/>
        <a:p>
          <a:endParaRPr lang="hi-IN"/>
        </a:p>
      </dgm:t>
    </dgm:pt>
    <dgm:pt modelId="{13CBD0BE-217C-4C8A-A376-6BE3597E2989}" type="sibTrans" cxnId="{2B5106E7-EDF9-4C42-88AD-111945A84912}">
      <dgm:prSet/>
      <dgm:spPr/>
      <dgm:t>
        <a:bodyPr/>
        <a:lstStyle/>
        <a:p>
          <a:endParaRPr lang="hi-IN"/>
        </a:p>
      </dgm:t>
    </dgm:pt>
    <dgm:pt modelId="{5110C906-BA85-4199-A67A-6EF92FDE3813}">
      <dgm:prSet phldrT="[Text]"/>
      <dgm:spPr/>
      <dgm:t>
        <a:bodyPr/>
        <a:lstStyle/>
        <a:p>
          <a:r>
            <a:rPr lang="en-IN" b="1" dirty="0"/>
            <a:t>Credit Cycle </a:t>
          </a:r>
          <a:endParaRPr lang="hi-IN" b="1" dirty="0"/>
        </a:p>
      </dgm:t>
    </dgm:pt>
    <dgm:pt modelId="{3C68FF8B-BD11-4C76-B88D-8DA02BDCC1FD}" type="parTrans" cxnId="{697765AA-CC48-42D9-9BF0-6851232DFFDD}">
      <dgm:prSet/>
      <dgm:spPr/>
      <dgm:t>
        <a:bodyPr/>
        <a:lstStyle/>
        <a:p>
          <a:endParaRPr lang="hi-IN"/>
        </a:p>
      </dgm:t>
    </dgm:pt>
    <dgm:pt modelId="{29D7D48E-0CAB-41B0-B770-DC1DDFDD0771}" type="sibTrans" cxnId="{697765AA-CC48-42D9-9BF0-6851232DFFDD}">
      <dgm:prSet/>
      <dgm:spPr/>
      <dgm:t>
        <a:bodyPr/>
        <a:lstStyle/>
        <a:p>
          <a:endParaRPr lang="hi-IN"/>
        </a:p>
      </dgm:t>
    </dgm:pt>
    <dgm:pt modelId="{A76FAE31-53DF-48CE-AC34-716B38DDC217}">
      <dgm:prSet phldrT="[Text]"/>
      <dgm:spPr/>
      <dgm:t>
        <a:bodyPr/>
        <a:lstStyle/>
        <a:p>
          <a:r>
            <a:rPr lang="en-IN" b="1" dirty="0"/>
            <a:t>Quality control </a:t>
          </a:r>
          <a:endParaRPr lang="hi-IN" b="1" dirty="0"/>
        </a:p>
      </dgm:t>
    </dgm:pt>
    <dgm:pt modelId="{1C4B6939-249D-40B7-A219-A624DCC1E68B}" type="parTrans" cxnId="{A8723621-830A-4462-992A-66BB5CA944FA}">
      <dgm:prSet/>
      <dgm:spPr/>
      <dgm:t>
        <a:bodyPr/>
        <a:lstStyle/>
        <a:p>
          <a:endParaRPr lang="hi-IN"/>
        </a:p>
      </dgm:t>
    </dgm:pt>
    <dgm:pt modelId="{2DF70F19-31F0-46D9-9B91-DAFCAB59D33D}" type="sibTrans" cxnId="{A8723621-830A-4462-992A-66BB5CA944FA}">
      <dgm:prSet/>
      <dgm:spPr/>
      <dgm:t>
        <a:bodyPr/>
        <a:lstStyle/>
        <a:p>
          <a:endParaRPr lang="hi-IN"/>
        </a:p>
      </dgm:t>
    </dgm:pt>
    <dgm:pt modelId="{FF9733B9-B6F4-4C27-89B1-EF18F33274BC}">
      <dgm:prSet phldrT="[Text]"/>
      <dgm:spPr/>
      <dgm:t>
        <a:bodyPr/>
        <a:lstStyle/>
        <a:p>
          <a:r>
            <a:rPr lang="en-IN" b="1" dirty="0"/>
            <a:t>Brand Awareness </a:t>
          </a:r>
          <a:endParaRPr lang="hi-IN" b="1" dirty="0"/>
        </a:p>
      </dgm:t>
    </dgm:pt>
    <dgm:pt modelId="{441BF86E-6321-448E-9BE2-77FC70528D24}" type="parTrans" cxnId="{0D856E63-CF80-407A-88F3-6FE3FE2A2F46}">
      <dgm:prSet/>
      <dgm:spPr/>
      <dgm:t>
        <a:bodyPr/>
        <a:lstStyle/>
        <a:p>
          <a:endParaRPr lang="hi-IN"/>
        </a:p>
      </dgm:t>
    </dgm:pt>
    <dgm:pt modelId="{2A710312-0CE6-4C7E-B4D5-5E4C42ED5ED6}" type="sibTrans" cxnId="{0D856E63-CF80-407A-88F3-6FE3FE2A2F46}">
      <dgm:prSet/>
      <dgm:spPr/>
      <dgm:t>
        <a:bodyPr/>
        <a:lstStyle/>
        <a:p>
          <a:endParaRPr lang="hi-IN"/>
        </a:p>
      </dgm:t>
    </dgm:pt>
    <dgm:pt modelId="{0CE5F10F-1DEB-4C49-9D16-78E900A42695}" type="pres">
      <dgm:prSet presAssocID="{5ADB5F73-947C-4065-9412-3E038131345C}" presName="compositeShape" presStyleCnt="0">
        <dgm:presLayoutVars>
          <dgm:chMax val="7"/>
          <dgm:dir/>
          <dgm:resizeHandles val="exact"/>
        </dgm:presLayoutVars>
      </dgm:prSet>
      <dgm:spPr/>
    </dgm:pt>
    <dgm:pt modelId="{FED0B84A-FBC8-4C6D-80EF-085F5853F703}" type="pres">
      <dgm:prSet presAssocID="{5ADB5F73-947C-4065-9412-3E038131345C}" presName="wedge1" presStyleLbl="node1" presStyleIdx="0" presStyleCnt="4"/>
      <dgm:spPr/>
    </dgm:pt>
    <dgm:pt modelId="{B9C8219F-946C-4FF7-A382-55B7689A2E0D}" type="pres">
      <dgm:prSet presAssocID="{5ADB5F73-947C-4065-9412-3E038131345C}" presName="dummy1a" presStyleCnt="0"/>
      <dgm:spPr/>
    </dgm:pt>
    <dgm:pt modelId="{50A44584-ADDC-4B3D-B2CC-22DF767D998A}" type="pres">
      <dgm:prSet presAssocID="{5ADB5F73-947C-4065-9412-3E038131345C}" presName="dummy1b" presStyleCnt="0"/>
      <dgm:spPr/>
    </dgm:pt>
    <dgm:pt modelId="{9F3F91B6-0AD3-4B4B-9921-799C736A244A}" type="pres">
      <dgm:prSet presAssocID="{5ADB5F73-947C-4065-9412-3E038131345C}" presName="wedge1Tx" presStyleLbl="node1" presStyleIdx="0" presStyleCnt="4">
        <dgm:presLayoutVars>
          <dgm:chMax val="0"/>
          <dgm:chPref val="0"/>
          <dgm:bulletEnabled val="1"/>
        </dgm:presLayoutVars>
      </dgm:prSet>
      <dgm:spPr/>
    </dgm:pt>
    <dgm:pt modelId="{0E2BE710-A2E6-406E-85C5-79E9E562DBB6}" type="pres">
      <dgm:prSet presAssocID="{5ADB5F73-947C-4065-9412-3E038131345C}" presName="wedge2" presStyleLbl="node1" presStyleIdx="1" presStyleCnt="4"/>
      <dgm:spPr/>
    </dgm:pt>
    <dgm:pt modelId="{AE6E58A3-4C82-4280-9DED-3771A6E192A4}" type="pres">
      <dgm:prSet presAssocID="{5ADB5F73-947C-4065-9412-3E038131345C}" presName="dummy2a" presStyleCnt="0"/>
      <dgm:spPr/>
    </dgm:pt>
    <dgm:pt modelId="{1AB15290-8ED3-40E0-814A-1CE428AFAD44}" type="pres">
      <dgm:prSet presAssocID="{5ADB5F73-947C-4065-9412-3E038131345C}" presName="dummy2b" presStyleCnt="0"/>
      <dgm:spPr/>
    </dgm:pt>
    <dgm:pt modelId="{290FB113-612C-4AEF-86BF-275EE4ECF84E}" type="pres">
      <dgm:prSet presAssocID="{5ADB5F73-947C-4065-9412-3E038131345C}" presName="wedge2Tx" presStyleLbl="node1" presStyleIdx="1" presStyleCnt="4">
        <dgm:presLayoutVars>
          <dgm:chMax val="0"/>
          <dgm:chPref val="0"/>
          <dgm:bulletEnabled val="1"/>
        </dgm:presLayoutVars>
      </dgm:prSet>
      <dgm:spPr/>
    </dgm:pt>
    <dgm:pt modelId="{218628D8-FC37-4ED4-BCA9-4EE950626E3C}" type="pres">
      <dgm:prSet presAssocID="{5ADB5F73-947C-4065-9412-3E038131345C}" presName="wedge3" presStyleLbl="node1" presStyleIdx="2" presStyleCnt="4"/>
      <dgm:spPr/>
    </dgm:pt>
    <dgm:pt modelId="{C5F24894-B601-4963-8A12-F4A23A66B7E2}" type="pres">
      <dgm:prSet presAssocID="{5ADB5F73-947C-4065-9412-3E038131345C}" presName="dummy3a" presStyleCnt="0"/>
      <dgm:spPr/>
    </dgm:pt>
    <dgm:pt modelId="{A02F4D3D-9BB0-4215-A5B3-855F07067C2B}" type="pres">
      <dgm:prSet presAssocID="{5ADB5F73-947C-4065-9412-3E038131345C}" presName="dummy3b" presStyleCnt="0"/>
      <dgm:spPr/>
    </dgm:pt>
    <dgm:pt modelId="{A979F8F2-8902-4322-8C79-0AE45429168A}" type="pres">
      <dgm:prSet presAssocID="{5ADB5F73-947C-4065-9412-3E038131345C}" presName="wedge3Tx" presStyleLbl="node1" presStyleIdx="2" presStyleCnt="4">
        <dgm:presLayoutVars>
          <dgm:chMax val="0"/>
          <dgm:chPref val="0"/>
          <dgm:bulletEnabled val="1"/>
        </dgm:presLayoutVars>
      </dgm:prSet>
      <dgm:spPr/>
    </dgm:pt>
    <dgm:pt modelId="{5BD32CF8-AD82-4EEE-9094-097DB29846FF}" type="pres">
      <dgm:prSet presAssocID="{5ADB5F73-947C-4065-9412-3E038131345C}" presName="wedge4" presStyleLbl="node1" presStyleIdx="3" presStyleCnt="4"/>
      <dgm:spPr/>
    </dgm:pt>
    <dgm:pt modelId="{86D2F6C9-C8A6-4B15-9B44-AA8DEF2A18BA}" type="pres">
      <dgm:prSet presAssocID="{5ADB5F73-947C-4065-9412-3E038131345C}" presName="dummy4a" presStyleCnt="0"/>
      <dgm:spPr/>
    </dgm:pt>
    <dgm:pt modelId="{0AEAD66D-D66C-42D1-BF89-5554C4783348}" type="pres">
      <dgm:prSet presAssocID="{5ADB5F73-947C-4065-9412-3E038131345C}" presName="dummy4b" presStyleCnt="0"/>
      <dgm:spPr/>
    </dgm:pt>
    <dgm:pt modelId="{5E8D834E-6E27-4956-BFFD-A8214E51A8CE}" type="pres">
      <dgm:prSet presAssocID="{5ADB5F73-947C-4065-9412-3E038131345C}" presName="wedge4Tx" presStyleLbl="node1" presStyleIdx="3" presStyleCnt="4">
        <dgm:presLayoutVars>
          <dgm:chMax val="0"/>
          <dgm:chPref val="0"/>
          <dgm:bulletEnabled val="1"/>
        </dgm:presLayoutVars>
      </dgm:prSet>
      <dgm:spPr/>
    </dgm:pt>
    <dgm:pt modelId="{C607425B-3CCD-49E1-BDE7-C868FE859042}" type="pres">
      <dgm:prSet presAssocID="{13CBD0BE-217C-4C8A-A376-6BE3597E2989}" presName="arrowWedge1" presStyleLbl="fgSibTrans2D1" presStyleIdx="0" presStyleCnt="4"/>
      <dgm:spPr/>
    </dgm:pt>
    <dgm:pt modelId="{3ADDEDC6-6A55-49D5-8239-2A02F91504F7}" type="pres">
      <dgm:prSet presAssocID="{29D7D48E-0CAB-41B0-B770-DC1DDFDD0771}" presName="arrowWedge2" presStyleLbl="fgSibTrans2D1" presStyleIdx="1" presStyleCnt="4"/>
      <dgm:spPr/>
    </dgm:pt>
    <dgm:pt modelId="{CCD5DEF6-09E1-4F31-91D4-6940BB60C1AC}" type="pres">
      <dgm:prSet presAssocID="{2DF70F19-31F0-46D9-9B91-DAFCAB59D33D}" presName="arrowWedge3" presStyleLbl="fgSibTrans2D1" presStyleIdx="2" presStyleCnt="4"/>
      <dgm:spPr/>
    </dgm:pt>
    <dgm:pt modelId="{0FF08F29-C8B8-440D-9699-7E0BF80A2C83}" type="pres">
      <dgm:prSet presAssocID="{2A710312-0CE6-4C7E-B4D5-5E4C42ED5ED6}" presName="arrowWedge4" presStyleLbl="fgSibTrans2D1" presStyleIdx="3" presStyleCnt="4"/>
      <dgm:spPr/>
    </dgm:pt>
  </dgm:ptLst>
  <dgm:cxnLst>
    <dgm:cxn modelId="{5B1B090A-169C-48BA-9943-BFEB489FC63F}" type="presOf" srcId="{CD206158-8D97-41BF-800B-65DBD7BEB5BC}" destId="{9F3F91B6-0AD3-4B4B-9921-799C736A244A}" srcOrd="1" destOrd="0" presId="urn:microsoft.com/office/officeart/2005/8/layout/cycle8"/>
    <dgm:cxn modelId="{7C7C960B-6DDB-4CCA-9D2A-EB65C2C1FC69}" type="presOf" srcId="{FF9733B9-B6F4-4C27-89B1-EF18F33274BC}" destId="{5E8D834E-6E27-4956-BFFD-A8214E51A8CE}" srcOrd="1" destOrd="0" presId="urn:microsoft.com/office/officeart/2005/8/layout/cycle8"/>
    <dgm:cxn modelId="{A44B7015-CC81-450D-8F90-A9A73E0FD870}" type="presOf" srcId="{CD206158-8D97-41BF-800B-65DBD7BEB5BC}" destId="{FED0B84A-FBC8-4C6D-80EF-085F5853F703}" srcOrd="0" destOrd="0" presId="urn:microsoft.com/office/officeart/2005/8/layout/cycle8"/>
    <dgm:cxn modelId="{A8723621-830A-4462-992A-66BB5CA944FA}" srcId="{5ADB5F73-947C-4065-9412-3E038131345C}" destId="{A76FAE31-53DF-48CE-AC34-716B38DDC217}" srcOrd="2" destOrd="0" parTransId="{1C4B6939-249D-40B7-A219-A624DCC1E68B}" sibTransId="{2DF70F19-31F0-46D9-9B91-DAFCAB59D33D}"/>
    <dgm:cxn modelId="{32DAF52E-BA6C-4226-9B55-29689EF15677}" type="presOf" srcId="{FF9733B9-B6F4-4C27-89B1-EF18F33274BC}" destId="{5BD32CF8-AD82-4EEE-9094-097DB29846FF}" srcOrd="0" destOrd="0" presId="urn:microsoft.com/office/officeart/2005/8/layout/cycle8"/>
    <dgm:cxn modelId="{0D856E63-CF80-407A-88F3-6FE3FE2A2F46}" srcId="{5ADB5F73-947C-4065-9412-3E038131345C}" destId="{FF9733B9-B6F4-4C27-89B1-EF18F33274BC}" srcOrd="3" destOrd="0" parTransId="{441BF86E-6321-448E-9BE2-77FC70528D24}" sibTransId="{2A710312-0CE6-4C7E-B4D5-5E4C42ED5ED6}"/>
    <dgm:cxn modelId="{63FA0951-F44E-440C-8108-6E955C2B2FF2}" type="presOf" srcId="{A76FAE31-53DF-48CE-AC34-716B38DDC217}" destId="{A979F8F2-8902-4322-8C79-0AE45429168A}" srcOrd="1" destOrd="0" presId="urn:microsoft.com/office/officeart/2005/8/layout/cycle8"/>
    <dgm:cxn modelId="{7B6199A2-BE0B-4CEB-90D1-4AE2798CDA4B}" type="presOf" srcId="{5110C906-BA85-4199-A67A-6EF92FDE3813}" destId="{0E2BE710-A2E6-406E-85C5-79E9E562DBB6}" srcOrd="0" destOrd="0" presId="urn:microsoft.com/office/officeart/2005/8/layout/cycle8"/>
    <dgm:cxn modelId="{B0B694A9-5327-4E16-B6F3-CD33A9BBC647}" type="presOf" srcId="{5110C906-BA85-4199-A67A-6EF92FDE3813}" destId="{290FB113-612C-4AEF-86BF-275EE4ECF84E}" srcOrd="1" destOrd="0" presId="urn:microsoft.com/office/officeart/2005/8/layout/cycle8"/>
    <dgm:cxn modelId="{697765AA-CC48-42D9-9BF0-6851232DFFDD}" srcId="{5ADB5F73-947C-4065-9412-3E038131345C}" destId="{5110C906-BA85-4199-A67A-6EF92FDE3813}" srcOrd="1" destOrd="0" parTransId="{3C68FF8B-BD11-4C76-B88D-8DA02BDCC1FD}" sibTransId="{29D7D48E-0CAB-41B0-B770-DC1DDFDD0771}"/>
    <dgm:cxn modelId="{D4C6E2AA-EDF8-4DB0-A68C-D248790B4867}" type="presOf" srcId="{A76FAE31-53DF-48CE-AC34-716B38DDC217}" destId="{218628D8-FC37-4ED4-BCA9-4EE950626E3C}" srcOrd="0" destOrd="0" presId="urn:microsoft.com/office/officeart/2005/8/layout/cycle8"/>
    <dgm:cxn modelId="{F433ABCD-1B4E-494A-B226-E41FE602E3B1}" type="presOf" srcId="{5ADB5F73-947C-4065-9412-3E038131345C}" destId="{0CE5F10F-1DEB-4C49-9D16-78E900A42695}" srcOrd="0" destOrd="0" presId="urn:microsoft.com/office/officeart/2005/8/layout/cycle8"/>
    <dgm:cxn modelId="{2B5106E7-EDF9-4C42-88AD-111945A84912}" srcId="{5ADB5F73-947C-4065-9412-3E038131345C}" destId="{CD206158-8D97-41BF-800B-65DBD7BEB5BC}" srcOrd="0" destOrd="0" parTransId="{241829B8-34E9-4A4F-85AA-518A8BDD6678}" sibTransId="{13CBD0BE-217C-4C8A-A376-6BE3597E2989}"/>
    <dgm:cxn modelId="{3211C273-2DA1-4407-B84C-9541A46865A9}" type="presParOf" srcId="{0CE5F10F-1DEB-4C49-9D16-78E900A42695}" destId="{FED0B84A-FBC8-4C6D-80EF-085F5853F703}" srcOrd="0" destOrd="0" presId="urn:microsoft.com/office/officeart/2005/8/layout/cycle8"/>
    <dgm:cxn modelId="{B4AF2E9F-0E45-4223-B523-38C66CED0440}" type="presParOf" srcId="{0CE5F10F-1DEB-4C49-9D16-78E900A42695}" destId="{B9C8219F-946C-4FF7-A382-55B7689A2E0D}" srcOrd="1" destOrd="0" presId="urn:microsoft.com/office/officeart/2005/8/layout/cycle8"/>
    <dgm:cxn modelId="{4177D09A-F15C-40DA-9809-55F67453B3B5}" type="presParOf" srcId="{0CE5F10F-1DEB-4C49-9D16-78E900A42695}" destId="{50A44584-ADDC-4B3D-B2CC-22DF767D998A}" srcOrd="2" destOrd="0" presId="urn:microsoft.com/office/officeart/2005/8/layout/cycle8"/>
    <dgm:cxn modelId="{C3AFAAD0-BA74-48B6-ABDE-BC864C1066A3}" type="presParOf" srcId="{0CE5F10F-1DEB-4C49-9D16-78E900A42695}" destId="{9F3F91B6-0AD3-4B4B-9921-799C736A244A}" srcOrd="3" destOrd="0" presId="urn:microsoft.com/office/officeart/2005/8/layout/cycle8"/>
    <dgm:cxn modelId="{480BCEC6-96F4-4284-AC0F-CA39193AEA2A}" type="presParOf" srcId="{0CE5F10F-1DEB-4C49-9D16-78E900A42695}" destId="{0E2BE710-A2E6-406E-85C5-79E9E562DBB6}" srcOrd="4" destOrd="0" presId="urn:microsoft.com/office/officeart/2005/8/layout/cycle8"/>
    <dgm:cxn modelId="{9A828AE7-F580-4CCF-87AE-23B2FFECA18E}" type="presParOf" srcId="{0CE5F10F-1DEB-4C49-9D16-78E900A42695}" destId="{AE6E58A3-4C82-4280-9DED-3771A6E192A4}" srcOrd="5" destOrd="0" presId="urn:microsoft.com/office/officeart/2005/8/layout/cycle8"/>
    <dgm:cxn modelId="{199232E5-1820-4C47-8E46-EEED907CE5D8}" type="presParOf" srcId="{0CE5F10F-1DEB-4C49-9D16-78E900A42695}" destId="{1AB15290-8ED3-40E0-814A-1CE428AFAD44}" srcOrd="6" destOrd="0" presId="urn:microsoft.com/office/officeart/2005/8/layout/cycle8"/>
    <dgm:cxn modelId="{7338079B-2EB2-4903-A750-E51C01935A31}" type="presParOf" srcId="{0CE5F10F-1DEB-4C49-9D16-78E900A42695}" destId="{290FB113-612C-4AEF-86BF-275EE4ECF84E}" srcOrd="7" destOrd="0" presId="urn:microsoft.com/office/officeart/2005/8/layout/cycle8"/>
    <dgm:cxn modelId="{74A747AC-51B8-4C53-9D5A-F95658E6B9F7}" type="presParOf" srcId="{0CE5F10F-1DEB-4C49-9D16-78E900A42695}" destId="{218628D8-FC37-4ED4-BCA9-4EE950626E3C}" srcOrd="8" destOrd="0" presId="urn:microsoft.com/office/officeart/2005/8/layout/cycle8"/>
    <dgm:cxn modelId="{2395932E-54B1-4B84-8E65-557CFE8E1E69}" type="presParOf" srcId="{0CE5F10F-1DEB-4C49-9D16-78E900A42695}" destId="{C5F24894-B601-4963-8A12-F4A23A66B7E2}" srcOrd="9" destOrd="0" presId="urn:microsoft.com/office/officeart/2005/8/layout/cycle8"/>
    <dgm:cxn modelId="{3A3F10A8-955A-4274-9CD4-43234472CF43}" type="presParOf" srcId="{0CE5F10F-1DEB-4C49-9D16-78E900A42695}" destId="{A02F4D3D-9BB0-4215-A5B3-855F07067C2B}" srcOrd="10" destOrd="0" presId="urn:microsoft.com/office/officeart/2005/8/layout/cycle8"/>
    <dgm:cxn modelId="{A5A004A6-6097-450C-BBFE-4510E029FAF0}" type="presParOf" srcId="{0CE5F10F-1DEB-4C49-9D16-78E900A42695}" destId="{A979F8F2-8902-4322-8C79-0AE45429168A}" srcOrd="11" destOrd="0" presId="urn:microsoft.com/office/officeart/2005/8/layout/cycle8"/>
    <dgm:cxn modelId="{296D7123-FA2D-4913-BC04-4D6506CFB431}" type="presParOf" srcId="{0CE5F10F-1DEB-4C49-9D16-78E900A42695}" destId="{5BD32CF8-AD82-4EEE-9094-097DB29846FF}" srcOrd="12" destOrd="0" presId="urn:microsoft.com/office/officeart/2005/8/layout/cycle8"/>
    <dgm:cxn modelId="{BF8C204B-283C-4269-B528-3073CB3E17AE}" type="presParOf" srcId="{0CE5F10F-1DEB-4C49-9D16-78E900A42695}" destId="{86D2F6C9-C8A6-4B15-9B44-AA8DEF2A18BA}" srcOrd="13" destOrd="0" presId="urn:microsoft.com/office/officeart/2005/8/layout/cycle8"/>
    <dgm:cxn modelId="{C1ADFC4C-1A30-4604-97BA-7FDE1C8D693A}" type="presParOf" srcId="{0CE5F10F-1DEB-4C49-9D16-78E900A42695}" destId="{0AEAD66D-D66C-42D1-BF89-5554C4783348}" srcOrd="14" destOrd="0" presId="urn:microsoft.com/office/officeart/2005/8/layout/cycle8"/>
    <dgm:cxn modelId="{BCA5D08F-E8FA-4FAF-931D-7BE80814B044}" type="presParOf" srcId="{0CE5F10F-1DEB-4C49-9D16-78E900A42695}" destId="{5E8D834E-6E27-4956-BFFD-A8214E51A8CE}" srcOrd="15" destOrd="0" presId="urn:microsoft.com/office/officeart/2005/8/layout/cycle8"/>
    <dgm:cxn modelId="{179F56D7-56C0-4ED0-A942-567DD7657D4B}" type="presParOf" srcId="{0CE5F10F-1DEB-4C49-9D16-78E900A42695}" destId="{C607425B-3CCD-49E1-BDE7-C868FE859042}" srcOrd="16" destOrd="0" presId="urn:microsoft.com/office/officeart/2005/8/layout/cycle8"/>
    <dgm:cxn modelId="{E0871F37-3ED5-4ABE-8257-2F3E55BD52B3}" type="presParOf" srcId="{0CE5F10F-1DEB-4C49-9D16-78E900A42695}" destId="{3ADDEDC6-6A55-49D5-8239-2A02F91504F7}" srcOrd="17" destOrd="0" presId="urn:microsoft.com/office/officeart/2005/8/layout/cycle8"/>
    <dgm:cxn modelId="{25F7A09C-CBB8-4C53-8A2F-96814BC8BF5E}" type="presParOf" srcId="{0CE5F10F-1DEB-4C49-9D16-78E900A42695}" destId="{CCD5DEF6-09E1-4F31-91D4-6940BB60C1AC}" srcOrd="18" destOrd="0" presId="urn:microsoft.com/office/officeart/2005/8/layout/cycle8"/>
    <dgm:cxn modelId="{71808B12-2B72-4D25-98E5-323DBBAB7D4F}" type="presParOf" srcId="{0CE5F10F-1DEB-4C49-9D16-78E900A42695}" destId="{0FF08F29-C8B8-440D-9699-7E0BF80A2C83}" srcOrd="19" destOrd="0" presId="urn:microsoft.com/office/officeart/2005/8/layout/cycle8"/>
  </dgm:cxnLst>
  <dgm:bg>
    <a:solidFill>
      <a:schemeClr val="accent4">
        <a:lumMod val="20000"/>
        <a:lumOff val="80000"/>
        <a:alpha val="32000"/>
      </a:schemeClr>
    </a:solidFill>
  </dgm:bg>
  <dgm:whole>
    <a:ln>
      <a:solidFill>
        <a:schemeClr val="accent4"/>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9C424-F6FC-4C89-BFDC-67A9C0A0988C}">
      <dsp:nvSpPr>
        <dsp:cNvPr id="0" name=""/>
        <dsp:cNvSpPr/>
      </dsp:nvSpPr>
      <dsp:spPr>
        <a:xfrm>
          <a:off x="287855" y="2778"/>
          <a:ext cx="1860186" cy="103343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Idea Incubation/ piloting: 2015</a:t>
          </a:r>
        </a:p>
      </dsp:txBody>
      <dsp:txXfrm>
        <a:off x="318123" y="33046"/>
        <a:ext cx="1799650" cy="972900"/>
      </dsp:txXfrm>
    </dsp:sp>
    <dsp:sp modelId="{D464EC2C-45A9-4F49-894E-B95F932E6ED2}">
      <dsp:nvSpPr>
        <dsp:cNvPr id="0" name=""/>
        <dsp:cNvSpPr/>
      </dsp:nvSpPr>
      <dsp:spPr>
        <a:xfrm rot="5400000">
          <a:off x="1024179" y="1062050"/>
          <a:ext cx="387538" cy="465046"/>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1078435" y="1100804"/>
        <a:ext cx="279028" cy="271277"/>
      </dsp:txXfrm>
    </dsp:sp>
    <dsp:sp modelId="{CBB78629-DAF7-439A-A8F6-5F8386626FF5}">
      <dsp:nvSpPr>
        <dsp:cNvPr id="0" name=""/>
        <dsp:cNvSpPr/>
      </dsp:nvSpPr>
      <dsp:spPr>
        <a:xfrm>
          <a:off x="287855" y="1552933"/>
          <a:ext cx="1860186" cy="1033436"/>
        </a:xfrm>
        <a:prstGeom prst="roundRect">
          <a:avLst>
            <a:gd name="adj" fmla="val 10000"/>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Trials on feed composition </a:t>
          </a:r>
        </a:p>
        <a:p>
          <a:pPr marL="0" lvl="0" indent="0" algn="ctr" defTabSz="711200">
            <a:lnSpc>
              <a:spcPct val="90000"/>
            </a:lnSpc>
            <a:spcBef>
              <a:spcPct val="0"/>
            </a:spcBef>
            <a:spcAft>
              <a:spcPct val="35000"/>
            </a:spcAft>
            <a:buNone/>
          </a:pPr>
          <a:r>
            <a:rPr lang="en-US" sz="1600" kern="1200" dirty="0"/>
            <a:t>2016-18 by ILRI</a:t>
          </a:r>
        </a:p>
      </dsp:txBody>
      <dsp:txXfrm>
        <a:off x="318123" y="1583201"/>
        <a:ext cx="1799650" cy="972900"/>
      </dsp:txXfrm>
    </dsp:sp>
    <dsp:sp modelId="{0A6A6020-D1E8-449E-AB80-DBB91B2ECECD}">
      <dsp:nvSpPr>
        <dsp:cNvPr id="0" name=""/>
        <dsp:cNvSpPr/>
      </dsp:nvSpPr>
      <dsp:spPr>
        <a:xfrm rot="5400000">
          <a:off x="1024179" y="2612206"/>
          <a:ext cx="387538" cy="465046"/>
        </a:xfrm>
        <a:prstGeom prst="rightArrow">
          <a:avLst>
            <a:gd name="adj1" fmla="val 60000"/>
            <a:gd name="adj2" fmla="val 5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1078435" y="2650960"/>
        <a:ext cx="279028" cy="271277"/>
      </dsp:txXfrm>
    </dsp:sp>
    <dsp:sp modelId="{52B041EF-81D8-4715-B790-CD2150A36FED}">
      <dsp:nvSpPr>
        <dsp:cNvPr id="0" name=""/>
        <dsp:cNvSpPr/>
      </dsp:nvSpPr>
      <dsp:spPr>
        <a:xfrm>
          <a:off x="287855" y="3103088"/>
          <a:ext cx="1860186" cy="1033436"/>
        </a:xfrm>
        <a:prstGeom prst="roundRect">
          <a:avLst>
            <a:gd name="adj" fmla="val 10000"/>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12 feed units set up</a:t>
          </a:r>
        </a:p>
        <a:p>
          <a:pPr marL="0" lvl="0" indent="0" algn="ctr" defTabSz="711200">
            <a:lnSpc>
              <a:spcPct val="90000"/>
            </a:lnSpc>
            <a:spcBef>
              <a:spcPct val="0"/>
            </a:spcBef>
            <a:spcAft>
              <a:spcPct val="35000"/>
            </a:spcAft>
            <a:buNone/>
          </a:pPr>
          <a:r>
            <a:rPr lang="en-US" sz="1600" kern="1200" dirty="0"/>
            <a:t>2017-18</a:t>
          </a:r>
        </a:p>
      </dsp:txBody>
      <dsp:txXfrm>
        <a:off x="318123" y="3133356"/>
        <a:ext cx="1799650" cy="972900"/>
      </dsp:txXfrm>
    </dsp:sp>
    <dsp:sp modelId="{00F57AD6-8795-4469-8FB3-D04F7C75AE38}">
      <dsp:nvSpPr>
        <dsp:cNvPr id="0" name=""/>
        <dsp:cNvSpPr/>
      </dsp:nvSpPr>
      <dsp:spPr>
        <a:xfrm rot="5400000">
          <a:off x="1024179" y="4162361"/>
          <a:ext cx="387538" cy="465046"/>
        </a:xfrm>
        <a:prstGeom prst="rightArrow">
          <a:avLst>
            <a:gd name="adj1" fmla="val 6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1078435" y="4201115"/>
        <a:ext cx="279028" cy="271277"/>
      </dsp:txXfrm>
    </dsp:sp>
    <dsp:sp modelId="{F7D1D6DC-FA57-4B18-AD2A-849E37A97E4F}">
      <dsp:nvSpPr>
        <dsp:cNvPr id="0" name=""/>
        <dsp:cNvSpPr/>
      </dsp:nvSpPr>
      <dsp:spPr>
        <a:xfrm>
          <a:off x="287855" y="4653244"/>
          <a:ext cx="1860186" cy="1033436"/>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FPO led Enterprise mode 2018</a:t>
          </a:r>
        </a:p>
      </dsp:txBody>
      <dsp:txXfrm>
        <a:off x="318123" y="4683512"/>
        <a:ext cx="1799650" cy="9729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0B84A-FBC8-4C6D-80EF-085F5853F703}">
      <dsp:nvSpPr>
        <dsp:cNvPr id="0" name=""/>
        <dsp:cNvSpPr/>
      </dsp:nvSpPr>
      <dsp:spPr>
        <a:xfrm>
          <a:off x="856166" y="162473"/>
          <a:ext cx="2300419" cy="2300419"/>
        </a:xfrm>
        <a:prstGeom prst="pie">
          <a:avLst>
            <a:gd name="adj1" fmla="val 16200000"/>
            <a:gd name="adj2" fmla="val 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N" sz="1200" b="1" kern="1200" dirty="0"/>
            <a:t>Working Capital </a:t>
          </a:r>
          <a:endParaRPr lang="hi-IN" sz="1200" b="1" kern="1200" dirty="0"/>
        </a:p>
      </dsp:txBody>
      <dsp:txXfrm>
        <a:off x="2077306" y="639262"/>
        <a:ext cx="848964" cy="629876"/>
      </dsp:txXfrm>
    </dsp:sp>
    <dsp:sp modelId="{0E2BE710-A2E6-406E-85C5-79E9E562DBB6}">
      <dsp:nvSpPr>
        <dsp:cNvPr id="0" name=""/>
        <dsp:cNvSpPr/>
      </dsp:nvSpPr>
      <dsp:spPr>
        <a:xfrm>
          <a:off x="856166" y="239701"/>
          <a:ext cx="2300419" cy="2300419"/>
        </a:xfrm>
        <a:prstGeom prst="pie">
          <a:avLst>
            <a:gd name="adj1" fmla="val 0"/>
            <a:gd name="adj2" fmla="val 5400000"/>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N" sz="1200" b="1" kern="1200" dirty="0"/>
            <a:t>Credit Cycle </a:t>
          </a:r>
          <a:endParaRPr lang="hi-IN" sz="1200" b="1" kern="1200" dirty="0"/>
        </a:p>
      </dsp:txBody>
      <dsp:txXfrm>
        <a:off x="2077306" y="1433455"/>
        <a:ext cx="848964" cy="629876"/>
      </dsp:txXfrm>
    </dsp:sp>
    <dsp:sp modelId="{218628D8-FC37-4ED4-BCA9-4EE950626E3C}">
      <dsp:nvSpPr>
        <dsp:cNvPr id="0" name=""/>
        <dsp:cNvSpPr/>
      </dsp:nvSpPr>
      <dsp:spPr>
        <a:xfrm>
          <a:off x="778938" y="239701"/>
          <a:ext cx="2300419" cy="2300419"/>
        </a:xfrm>
        <a:prstGeom prst="pie">
          <a:avLst>
            <a:gd name="adj1" fmla="val 5400000"/>
            <a:gd name="adj2" fmla="val 10800000"/>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N" sz="1200" b="1" kern="1200" dirty="0"/>
            <a:t>Quality control </a:t>
          </a:r>
          <a:endParaRPr lang="hi-IN" sz="1200" b="1" kern="1200" dirty="0"/>
        </a:p>
      </dsp:txBody>
      <dsp:txXfrm>
        <a:off x="1009254" y="1433455"/>
        <a:ext cx="848964" cy="629876"/>
      </dsp:txXfrm>
    </dsp:sp>
    <dsp:sp modelId="{5BD32CF8-AD82-4EEE-9094-097DB29846FF}">
      <dsp:nvSpPr>
        <dsp:cNvPr id="0" name=""/>
        <dsp:cNvSpPr/>
      </dsp:nvSpPr>
      <dsp:spPr>
        <a:xfrm>
          <a:off x="778938" y="162473"/>
          <a:ext cx="2300419" cy="2300419"/>
        </a:xfrm>
        <a:prstGeom prst="pie">
          <a:avLst>
            <a:gd name="adj1" fmla="val 10800000"/>
            <a:gd name="adj2" fmla="val 1620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N" sz="1200" b="1" kern="1200" dirty="0"/>
            <a:t>Brand Awareness </a:t>
          </a:r>
          <a:endParaRPr lang="hi-IN" sz="1200" b="1" kern="1200" dirty="0"/>
        </a:p>
      </dsp:txBody>
      <dsp:txXfrm>
        <a:off x="1009254" y="639262"/>
        <a:ext cx="848964" cy="629876"/>
      </dsp:txXfrm>
    </dsp:sp>
    <dsp:sp modelId="{C607425B-3CCD-49E1-BDE7-C868FE859042}">
      <dsp:nvSpPr>
        <dsp:cNvPr id="0" name=""/>
        <dsp:cNvSpPr/>
      </dsp:nvSpPr>
      <dsp:spPr>
        <a:xfrm>
          <a:off x="713759" y="20066"/>
          <a:ext cx="2585233" cy="2585233"/>
        </a:xfrm>
        <a:prstGeom prst="circularArrow">
          <a:avLst>
            <a:gd name="adj1" fmla="val 5085"/>
            <a:gd name="adj2" fmla="val 327528"/>
            <a:gd name="adj3" fmla="val 21272472"/>
            <a:gd name="adj4" fmla="val 16200000"/>
            <a:gd name="adj5" fmla="val 5932"/>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ADDEDC6-6A55-49D5-8239-2A02F91504F7}">
      <dsp:nvSpPr>
        <dsp:cNvPr id="0" name=""/>
        <dsp:cNvSpPr/>
      </dsp:nvSpPr>
      <dsp:spPr>
        <a:xfrm>
          <a:off x="713759" y="97294"/>
          <a:ext cx="2585233" cy="2585233"/>
        </a:xfrm>
        <a:prstGeom prst="circularArrow">
          <a:avLst>
            <a:gd name="adj1" fmla="val 5085"/>
            <a:gd name="adj2" fmla="val 327528"/>
            <a:gd name="adj3" fmla="val 5072472"/>
            <a:gd name="adj4" fmla="val 0"/>
            <a:gd name="adj5" fmla="val 5932"/>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CD5DEF6-09E1-4F31-91D4-6940BB60C1AC}">
      <dsp:nvSpPr>
        <dsp:cNvPr id="0" name=""/>
        <dsp:cNvSpPr/>
      </dsp:nvSpPr>
      <dsp:spPr>
        <a:xfrm>
          <a:off x="636531" y="97294"/>
          <a:ext cx="2585233" cy="2585233"/>
        </a:xfrm>
        <a:prstGeom prst="circularArrow">
          <a:avLst>
            <a:gd name="adj1" fmla="val 5085"/>
            <a:gd name="adj2" fmla="val 327528"/>
            <a:gd name="adj3" fmla="val 10472472"/>
            <a:gd name="adj4" fmla="val 5400000"/>
            <a:gd name="adj5" fmla="val 5932"/>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FF08F29-C8B8-440D-9699-7E0BF80A2C83}">
      <dsp:nvSpPr>
        <dsp:cNvPr id="0" name=""/>
        <dsp:cNvSpPr/>
      </dsp:nvSpPr>
      <dsp:spPr>
        <a:xfrm>
          <a:off x="636531" y="20066"/>
          <a:ext cx="2585233" cy="2585233"/>
        </a:xfrm>
        <a:prstGeom prst="circularArrow">
          <a:avLst>
            <a:gd name="adj1" fmla="val 5085"/>
            <a:gd name="adj2" fmla="val 327528"/>
            <a:gd name="adj3" fmla="val 15872472"/>
            <a:gd name="adj4" fmla="val 10800000"/>
            <a:gd name="adj5" fmla="val 5932"/>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8879BF9F-1AB7-4945-A137-15D901B29189}" type="datetimeFigureOut">
              <a:rPr lang="en-US" smtClean="0"/>
              <a:pPr/>
              <a:t>8/3/2022</a:t>
            </a:fld>
            <a:endParaRPr lang="en-US"/>
          </a:p>
        </p:txBody>
      </p:sp>
      <p:sp>
        <p:nvSpPr>
          <p:cNvPr id="4" name="Slide Image Placeholder 3"/>
          <p:cNvSpPr>
            <a:spLocks noGrp="1" noRot="1" noChangeAspect="1"/>
          </p:cNvSpPr>
          <p:nvPr>
            <p:ph type="sldImg" idx="2"/>
          </p:nvPr>
        </p:nvSpPr>
        <p:spPr>
          <a:xfrm>
            <a:off x="90488" y="746125"/>
            <a:ext cx="6624637"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8FF17F37-7D61-4347-B0C6-E70E117A0B33}" type="slidenum">
              <a:rPr lang="en-US" smtClean="0"/>
              <a:pPr/>
              <a:t>‹#›</a:t>
            </a:fld>
            <a:endParaRPr lang="en-US"/>
          </a:p>
        </p:txBody>
      </p:sp>
    </p:spTree>
    <p:extLst>
      <p:ext uri="{BB962C8B-B14F-4D97-AF65-F5344CB8AC3E}">
        <p14:creationId xmlns:p14="http://schemas.microsoft.com/office/powerpoint/2010/main" val="1356240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AF245A-441E-4D7D-ADBB-0FB368A854F3}" type="slidenum">
              <a:rPr lang="en-US" smtClean="0"/>
              <a:t>2</a:t>
            </a:fld>
            <a:endParaRPr lang="en-US"/>
          </a:p>
        </p:txBody>
      </p:sp>
    </p:spTree>
    <p:extLst>
      <p:ext uri="{BB962C8B-B14F-4D97-AF65-F5344CB8AC3E}">
        <p14:creationId xmlns:p14="http://schemas.microsoft.com/office/powerpoint/2010/main" val="1685929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AF245A-441E-4D7D-ADBB-0FB368A854F3}" type="slidenum">
              <a:rPr lang="en-US" smtClean="0"/>
              <a:t>3</a:t>
            </a:fld>
            <a:endParaRPr lang="en-US"/>
          </a:p>
        </p:txBody>
      </p:sp>
    </p:spTree>
    <p:extLst>
      <p:ext uri="{BB962C8B-B14F-4D97-AF65-F5344CB8AC3E}">
        <p14:creationId xmlns:p14="http://schemas.microsoft.com/office/powerpoint/2010/main" val="2657371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AF245A-441E-4D7D-ADBB-0FB368A854F3}" type="slidenum">
              <a:rPr lang="en-US" smtClean="0"/>
              <a:t>4</a:t>
            </a:fld>
            <a:endParaRPr lang="en-US"/>
          </a:p>
        </p:txBody>
      </p:sp>
    </p:spTree>
    <p:extLst>
      <p:ext uri="{BB962C8B-B14F-4D97-AF65-F5344CB8AC3E}">
        <p14:creationId xmlns:p14="http://schemas.microsoft.com/office/powerpoint/2010/main" val="378750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AF245A-441E-4D7D-ADBB-0FB368A854F3}" type="slidenum">
              <a:rPr lang="en-US" smtClean="0"/>
              <a:t>5</a:t>
            </a:fld>
            <a:endParaRPr lang="en-US"/>
          </a:p>
        </p:txBody>
      </p:sp>
    </p:spTree>
    <p:extLst>
      <p:ext uri="{BB962C8B-B14F-4D97-AF65-F5344CB8AC3E}">
        <p14:creationId xmlns:p14="http://schemas.microsoft.com/office/powerpoint/2010/main" val="129557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AF245A-441E-4D7D-ADBB-0FB368A854F3}" type="slidenum">
              <a:rPr lang="en-US" smtClean="0"/>
              <a:t>6</a:t>
            </a:fld>
            <a:endParaRPr lang="en-US"/>
          </a:p>
        </p:txBody>
      </p:sp>
    </p:spTree>
    <p:extLst>
      <p:ext uri="{BB962C8B-B14F-4D97-AF65-F5344CB8AC3E}">
        <p14:creationId xmlns:p14="http://schemas.microsoft.com/office/powerpoint/2010/main" val="2835521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0518"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29057" indent="-280406" defTabSz="970518"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1626" indent="-224325" defTabSz="970518"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0276" indent="-224325" defTabSz="970518"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18927" indent="-224325" defTabSz="970518"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67577" indent="-224325" defTabSz="97051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16227" indent="-224325" defTabSz="97051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64878" indent="-224325" defTabSz="97051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13528" indent="-224325" defTabSz="97051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2FD78B18-7420-481E-8D35-1EA1085DE468}" type="slidenum">
              <a:rPr lang="ko-KR" altLang="en-GB">
                <a:solidFill>
                  <a:prstClr val="black"/>
                </a:solidFill>
                <a:ea typeface="Malgun Gothic" panose="020B0503020000020004" pitchFamily="34" charset="-127"/>
              </a:rPr>
              <a:pPr eaLnBrk="1" hangingPunct="1">
                <a:spcBef>
                  <a:spcPct val="0"/>
                </a:spcBef>
              </a:pPr>
              <a:t>7</a:t>
            </a:fld>
            <a:endParaRPr lang="ko-KR" altLang="en-US">
              <a:solidFill>
                <a:prstClr val="black"/>
              </a:solidFill>
              <a:ea typeface="Malgun Gothic" panose="020B0503020000020004" pitchFamily="34" charset="-127"/>
            </a:endParaRPr>
          </a:p>
        </p:txBody>
      </p:sp>
      <p:sp>
        <p:nvSpPr>
          <p:cNvPr id="28675" name="Rectangle 7"/>
          <p:cNvSpPr txBox="1">
            <a:spLocks noGrp="1" noChangeArrowheads="1"/>
          </p:cNvSpPr>
          <p:nvPr/>
        </p:nvSpPr>
        <p:spPr bwMode="auto">
          <a:xfrm>
            <a:off x="3699709" y="10010243"/>
            <a:ext cx="2827468" cy="529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05" tIns="44402" rIns="88805" bIns="44402" anchor="b"/>
          <a:lstStyle>
            <a:lvl1pPr defTabSz="90487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487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487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487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487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lnSpc>
                <a:spcPct val="150000"/>
              </a:lnSpc>
              <a:spcBef>
                <a:spcPct val="20000"/>
              </a:spcBef>
              <a:buClr>
                <a:srgbClr val="EA1808"/>
              </a:buClr>
              <a:buFont typeface="Wingdings" panose="05000000000000000000" pitchFamily="2" charset="2"/>
              <a:buChar char="q"/>
            </a:pPr>
            <a:fld id="{4D526838-C1DF-498E-87CB-54491358F094}" type="slidenum">
              <a:rPr lang="en-US" altLang="en-US">
                <a:solidFill>
                  <a:prstClr val="black"/>
                </a:solidFill>
                <a:latin typeface="Times New Roman" panose="02020603050405020304" pitchFamily="18" charset="0"/>
              </a:rPr>
              <a:pPr algn="r" eaLnBrk="1" hangingPunct="1">
                <a:lnSpc>
                  <a:spcPct val="150000"/>
                </a:lnSpc>
                <a:spcBef>
                  <a:spcPct val="20000"/>
                </a:spcBef>
                <a:buClr>
                  <a:srgbClr val="EA1808"/>
                </a:buClr>
                <a:buFont typeface="Wingdings" panose="05000000000000000000" pitchFamily="2" charset="2"/>
                <a:buChar char="q"/>
              </a:pPr>
              <a:t>7</a:t>
            </a:fld>
            <a:endParaRPr lang="en-US" altLang="en-US">
              <a:solidFill>
                <a:prstClr val="black"/>
              </a:solidFill>
              <a:latin typeface="Times New Roman" panose="02020603050405020304" pitchFamily="18" charset="0"/>
            </a:endParaRPr>
          </a:p>
        </p:txBody>
      </p:sp>
      <p:sp>
        <p:nvSpPr>
          <p:cNvPr id="28676" name="Rectangle 2"/>
          <p:cNvSpPr>
            <a:spLocks noGrp="1" noRot="1" noChangeAspect="1" noChangeArrowheads="1" noTextEdit="1"/>
          </p:cNvSpPr>
          <p:nvPr>
            <p:ph type="sldImg"/>
          </p:nvPr>
        </p:nvSpPr>
        <p:spPr bwMode="auto">
          <a:xfrm>
            <a:off x="-249238" y="790575"/>
            <a:ext cx="7026276" cy="3952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3"/>
          <p:cNvSpPr>
            <a:spLocks noGrp="1" noChangeArrowheads="1"/>
          </p:cNvSpPr>
          <p:nvPr>
            <p:ph type="body" idx="1"/>
          </p:nvPr>
        </p:nvSpPr>
        <p:spPr bwMode="auto">
          <a:xfrm>
            <a:off x="870702" y="5007662"/>
            <a:ext cx="4785775" cy="47414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805" tIns="44402" rIns="88805" bIns="44402" numCol="1" anchor="t" anchorCtr="0" compatLnSpc="1">
            <a:prstTxWarp prst="textNoShape">
              <a:avLst/>
            </a:prstTxWarp>
          </a:bodyPr>
          <a:lstStyle/>
          <a:p>
            <a:pPr eaLnBrk="1" hangingPunct="1">
              <a:spcBef>
                <a:spcPct val="0"/>
              </a:spcBef>
            </a:pPr>
            <a:endParaRPr lang="id-ID"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31424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AF245A-441E-4D7D-ADBB-0FB368A854F3}" type="slidenum">
              <a:rPr lang="en-US" smtClean="0"/>
              <a:t>10</a:t>
            </a:fld>
            <a:endParaRPr lang="en-US"/>
          </a:p>
        </p:txBody>
      </p:sp>
    </p:spTree>
    <p:extLst>
      <p:ext uri="{BB962C8B-B14F-4D97-AF65-F5344CB8AC3E}">
        <p14:creationId xmlns:p14="http://schemas.microsoft.com/office/powerpoint/2010/main" val="752953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8"/>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8DBED6-D943-4352-9BD5-B7612FA03256}" type="datetime1">
              <a:rPr lang="en-US" smtClean="0"/>
              <a:pPr/>
              <a:t>8/3/2022</a:t>
            </a:fld>
            <a:endParaRPr lang="en-US"/>
          </a:p>
        </p:txBody>
      </p:sp>
      <p:sp>
        <p:nvSpPr>
          <p:cNvPr id="5" name="Footer Placeholder 4"/>
          <p:cNvSpPr>
            <a:spLocks noGrp="1"/>
          </p:cNvSpPr>
          <p:nvPr>
            <p:ph type="ftr" sz="quarter" idx="11"/>
          </p:nvPr>
        </p:nvSpPr>
        <p:spPr/>
        <p:txBody>
          <a:bodyPr/>
          <a:lstStyle/>
          <a:p>
            <a:r>
              <a:rPr lang="en-US"/>
              <a:t>Tata Trusts</a:t>
            </a:r>
          </a:p>
        </p:txBody>
      </p:sp>
      <p:sp>
        <p:nvSpPr>
          <p:cNvPr id="6" name="Slide Number Placeholder 5"/>
          <p:cNvSpPr>
            <a:spLocks noGrp="1"/>
          </p:cNvSpPr>
          <p:nvPr>
            <p:ph type="sldNum" sz="quarter" idx="12"/>
          </p:nvPr>
        </p:nvSpPr>
        <p:spPr/>
        <p:txBody>
          <a:bodyPr/>
          <a:lstStyle/>
          <a:p>
            <a:fld id="{C3B4D56C-A3FF-4556-99D2-2877E6C9B16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1AAC2E-7313-469A-83FA-3365E36900BB}" type="datetime1">
              <a:rPr lang="en-US" smtClean="0"/>
              <a:pPr/>
              <a:t>8/3/2022</a:t>
            </a:fld>
            <a:endParaRPr lang="en-US"/>
          </a:p>
        </p:txBody>
      </p:sp>
      <p:sp>
        <p:nvSpPr>
          <p:cNvPr id="5" name="Footer Placeholder 4"/>
          <p:cNvSpPr>
            <a:spLocks noGrp="1"/>
          </p:cNvSpPr>
          <p:nvPr>
            <p:ph type="ftr" sz="quarter" idx="11"/>
          </p:nvPr>
        </p:nvSpPr>
        <p:spPr/>
        <p:txBody>
          <a:bodyPr/>
          <a:lstStyle/>
          <a:p>
            <a:r>
              <a:rPr lang="en-US"/>
              <a:t>Tata Trusts</a:t>
            </a:r>
          </a:p>
        </p:txBody>
      </p:sp>
      <p:sp>
        <p:nvSpPr>
          <p:cNvPr id="6" name="Slide Number Placeholder 5"/>
          <p:cNvSpPr>
            <a:spLocks noGrp="1"/>
          </p:cNvSpPr>
          <p:nvPr>
            <p:ph type="sldNum" sz="quarter" idx="12"/>
          </p:nvPr>
        </p:nvSpPr>
        <p:spPr/>
        <p:txBody>
          <a:bodyPr/>
          <a:lstStyle/>
          <a:p>
            <a:fld id="{C3B4D56C-A3FF-4556-99D2-2877E6C9B1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0415" y="274639"/>
            <a:ext cx="365453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590" y="274639"/>
            <a:ext cx="1076468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5C62EF-68B9-4CE1-A188-B64090E990BF}" type="datetime1">
              <a:rPr lang="en-US" smtClean="0"/>
              <a:pPr/>
              <a:t>8/3/2022</a:t>
            </a:fld>
            <a:endParaRPr lang="en-US"/>
          </a:p>
        </p:txBody>
      </p:sp>
      <p:sp>
        <p:nvSpPr>
          <p:cNvPr id="5" name="Footer Placeholder 4"/>
          <p:cNvSpPr>
            <a:spLocks noGrp="1"/>
          </p:cNvSpPr>
          <p:nvPr>
            <p:ph type="ftr" sz="quarter" idx="11"/>
          </p:nvPr>
        </p:nvSpPr>
        <p:spPr/>
        <p:txBody>
          <a:bodyPr/>
          <a:lstStyle/>
          <a:p>
            <a:r>
              <a:rPr lang="en-US"/>
              <a:t>Tata Trusts</a:t>
            </a:r>
          </a:p>
        </p:txBody>
      </p:sp>
      <p:sp>
        <p:nvSpPr>
          <p:cNvPr id="6" name="Slide Number Placeholder 5"/>
          <p:cNvSpPr>
            <a:spLocks noGrp="1"/>
          </p:cNvSpPr>
          <p:nvPr>
            <p:ph type="sldNum" sz="quarter" idx="12"/>
          </p:nvPr>
        </p:nvSpPr>
        <p:spPr/>
        <p:txBody>
          <a:bodyPr/>
          <a:lstStyle/>
          <a:p>
            <a:fld id="{C3B4D56C-A3FF-4556-99D2-2877E6C9B16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sp>
        <p:nvSpPr>
          <p:cNvPr id="3" name="Shape 23"/>
          <p:cNvSpPr>
            <a:spLocks noChangeShapeType="1"/>
          </p:cNvSpPr>
          <p:nvPr userDrawn="1"/>
        </p:nvSpPr>
        <p:spPr bwMode="auto">
          <a:xfrm>
            <a:off x="439624" y="6364288"/>
            <a:ext cx="11409565" cy="0"/>
          </a:xfrm>
          <a:prstGeom prst="line">
            <a:avLst/>
          </a:prstGeom>
          <a:noFill/>
          <a:ln w="28575">
            <a:solidFill>
              <a:srgbClr val="CC0A20"/>
            </a:solidFill>
            <a:round/>
            <a:headEnd/>
            <a:tailEnd/>
          </a:ln>
          <a:extLst>
            <a:ext uri="{909E8E84-426E-40DD-AFC4-6F175D3DCCD1}">
              <a14:hiddenFill xmlns:a14="http://schemas.microsoft.com/office/drawing/2010/main">
                <a:noFill/>
              </a14:hiddenFill>
            </a:ext>
          </a:extLst>
        </p:spPr>
        <p:txBody>
          <a:bodyPr lIns="45707" rIns="45707" anchor="ctr"/>
          <a:lstStyle/>
          <a:p>
            <a:endParaRPr lang="en-US" sz="1799"/>
          </a:p>
        </p:txBody>
      </p:sp>
      <p:sp>
        <p:nvSpPr>
          <p:cNvPr id="4" name="Shape 27"/>
          <p:cNvSpPr/>
          <p:nvPr userDrawn="1"/>
        </p:nvSpPr>
        <p:spPr>
          <a:xfrm>
            <a:off x="10024039" y="6415088"/>
            <a:ext cx="1848956" cy="369204"/>
          </a:xfrm>
          <a:prstGeom prst="rect">
            <a:avLst/>
          </a:prstGeom>
          <a:ln w="12700">
            <a:miter lim="400000"/>
          </a:ln>
          <a:extLst>
            <a:ext uri="{C572A759-6A51-4108-AA02-DFA0A04FC94B}"/>
          </a:extLst>
        </p:spPr>
        <p:txBody>
          <a:bodyPr lIns="45707" rIns="45707">
            <a:spAutoFit/>
          </a:bodyPr>
          <a:lstStyle>
            <a:lvl1pPr>
              <a:defRPr>
                <a:solidFill>
                  <a:srgbClr val="404040"/>
                </a:solidFill>
                <a:latin typeface="Copperplate Gothic Bold"/>
                <a:ea typeface="Copperplate Gothic Bold"/>
                <a:cs typeface="Copperplate Gothic Bold"/>
                <a:sym typeface="Copperplate Gothic Bold"/>
              </a:defRPr>
            </a:lvl1pPr>
          </a:lstStyle>
          <a:p>
            <a:pPr eaLnBrk="1" fontAlgn="auto" hangingPunct="1">
              <a:spcBef>
                <a:spcPts val="0"/>
              </a:spcBef>
              <a:spcAft>
                <a:spcPts val="0"/>
              </a:spcAft>
              <a:defRPr/>
            </a:pPr>
            <a:r>
              <a:rPr sz="1799"/>
              <a:t>TATA TRUSTS</a:t>
            </a:r>
          </a:p>
        </p:txBody>
      </p:sp>
      <p:sp>
        <p:nvSpPr>
          <p:cNvPr id="24" name="Shape 24"/>
          <p:cNvSpPr>
            <a:spLocks noGrp="1"/>
          </p:cNvSpPr>
          <p:nvPr>
            <p:ph type="body" idx="1"/>
          </p:nvPr>
        </p:nvSpPr>
        <p:spPr>
          <a:xfrm>
            <a:off x="609441" y="1600203"/>
            <a:ext cx="10969943" cy="4525964"/>
          </a:xfrm>
          <a:prstGeom prst="rect">
            <a:avLst/>
          </a:prstGeom>
        </p:spPr>
        <p:txBody>
          <a:bodyPr anchor="t">
            <a:normAutofit/>
          </a:bodyPr>
          <a:lstStyle>
            <a:lvl1pPr marL="250582" indent="-250582">
              <a:buSzPct val="100000"/>
              <a:buChar char="•"/>
              <a:defRPr sz="2499">
                <a:latin typeface="Gill Sans MT"/>
                <a:ea typeface="Gill Sans MT"/>
                <a:cs typeface="Gill Sans MT"/>
                <a:sym typeface="Gill Sans MT"/>
              </a:defRPr>
            </a:lvl1pPr>
            <a:lvl2pPr marL="631468" indent="-250582">
              <a:buSzPct val="100000"/>
              <a:buChar char="•"/>
              <a:defRPr sz="2499">
                <a:latin typeface="Gill Sans MT"/>
                <a:ea typeface="Gill Sans MT"/>
                <a:cs typeface="Gill Sans MT"/>
                <a:sym typeface="Gill Sans MT"/>
              </a:defRPr>
            </a:lvl2pPr>
            <a:lvl3pPr marL="1012353" indent="-250582">
              <a:buSzPct val="100000"/>
              <a:buChar char="•"/>
              <a:defRPr sz="2499">
                <a:latin typeface="Gill Sans MT"/>
                <a:ea typeface="Gill Sans MT"/>
                <a:cs typeface="Gill Sans MT"/>
                <a:sym typeface="Gill Sans MT"/>
              </a:defRPr>
            </a:lvl3pPr>
            <a:lvl4pPr marL="1393239" indent="-250582">
              <a:buSzPct val="100000"/>
              <a:buChar char="•"/>
              <a:defRPr sz="2499">
                <a:latin typeface="Gill Sans MT"/>
                <a:ea typeface="Gill Sans MT"/>
                <a:cs typeface="Gill Sans MT"/>
                <a:sym typeface="Gill Sans MT"/>
              </a:defRPr>
            </a:lvl4pPr>
            <a:lvl5pPr marL="1774125" indent="-250582">
              <a:buSzPct val="100000"/>
              <a:buChar char="•"/>
              <a:defRPr sz="2499">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80937136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FB01D0-0F47-4BD7-AFB4-DB8D97C8BA7C}" type="datetime1">
              <a:rPr lang="en-US" smtClean="0"/>
              <a:pPr/>
              <a:t>8/3/2022</a:t>
            </a:fld>
            <a:endParaRPr lang="en-US"/>
          </a:p>
        </p:txBody>
      </p:sp>
      <p:sp>
        <p:nvSpPr>
          <p:cNvPr id="5" name="Footer Placeholder 4"/>
          <p:cNvSpPr>
            <a:spLocks noGrp="1"/>
          </p:cNvSpPr>
          <p:nvPr>
            <p:ph type="ftr" sz="quarter" idx="11"/>
          </p:nvPr>
        </p:nvSpPr>
        <p:spPr/>
        <p:txBody>
          <a:bodyPr/>
          <a:lstStyle/>
          <a:p>
            <a:r>
              <a:rPr lang="en-US"/>
              <a:t>Tata Trusts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3"/>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490070-07A8-456D-9D71-C55E3251456D}" type="datetime1">
              <a:rPr lang="en-US" smtClean="0"/>
              <a:pPr/>
              <a:t>8/3/2022</a:t>
            </a:fld>
            <a:endParaRPr lang="en-US"/>
          </a:p>
        </p:txBody>
      </p:sp>
      <p:sp>
        <p:nvSpPr>
          <p:cNvPr id="5" name="Footer Placeholder 4"/>
          <p:cNvSpPr>
            <a:spLocks noGrp="1"/>
          </p:cNvSpPr>
          <p:nvPr>
            <p:ph type="ftr" sz="quarter" idx="11"/>
          </p:nvPr>
        </p:nvSpPr>
        <p:spPr/>
        <p:txBody>
          <a:bodyPr/>
          <a:lstStyle/>
          <a:p>
            <a:r>
              <a:rPr lang="en-US"/>
              <a:t>Tata Trusts</a:t>
            </a:r>
          </a:p>
        </p:txBody>
      </p:sp>
      <p:sp>
        <p:nvSpPr>
          <p:cNvPr id="6" name="Slide Number Placeholder 5"/>
          <p:cNvSpPr>
            <a:spLocks noGrp="1"/>
          </p:cNvSpPr>
          <p:nvPr>
            <p:ph type="sldNum" sz="quarter" idx="12"/>
          </p:nvPr>
        </p:nvSpPr>
        <p:spPr/>
        <p:txBody>
          <a:bodyPr/>
          <a:lstStyle/>
          <a:p>
            <a:fld id="{C3B4D56C-A3FF-4556-99D2-2877E6C9B16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589" y="1600203"/>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5341" y="1600203"/>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4EDA18-9010-4316-8386-7204BE7ED38D}" type="datetime1">
              <a:rPr lang="en-US" smtClean="0"/>
              <a:pPr/>
              <a:t>8/3/2022</a:t>
            </a:fld>
            <a:endParaRPr lang="en-US"/>
          </a:p>
        </p:txBody>
      </p:sp>
      <p:sp>
        <p:nvSpPr>
          <p:cNvPr id="6" name="Footer Placeholder 5"/>
          <p:cNvSpPr>
            <a:spLocks noGrp="1"/>
          </p:cNvSpPr>
          <p:nvPr>
            <p:ph type="ftr" sz="quarter" idx="11"/>
          </p:nvPr>
        </p:nvSpPr>
        <p:spPr/>
        <p:txBody>
          <a:bodyPr/>
          <a:lstStyle/>
          <a:p>
            <a:r>
              <a:rPr lang="en-US"/>
              <a:t>Tata Trusts</a:t>
            </a:r>
          </a:p>
        </p:txBody>
      </p:sp>
      <p:sp>
        <p:nvSpPr>
          <p:cNvPr id="7" name="Slide Number Placeholder 6"/>
          <p:cNvSpPr>
            <a:spLocks noGrp="1"/>
          </p:cNvSpPr>
          <p:nvPr>
            <p:ph type="sldNum" sz="quarter" idx="12"/>
          </p:nvPr>
        </p:nvSpPr>
        <p:spPr/>
        <p:txBody>
          <a:bodyPr/>
          <a:lstStyle/>
          <a:p>
            <a:fld id="{C3B4D56C-A3FF-4556-99D2-2877E6C9B1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62F1D4-7CB1-459B-ACC9-29322BCCA90B}" type="datetime1">
              <a:rPr lang="en-US" smtClean="0"/>
              <a:pPr/>
              <a:t>8/3/2022</a:t>
            </a:fld>
            <a:endParaRPr lang="en-US"/>
          </a:p>
        </p:txBody>
      </p:sp>
      <p:sp>
        <p:nvSpPr>
          <p:cNvPr id="8" name="Footer Placeholder 7"/>
          <p:cNvSpPr>
            <a:spLocks noGrp="1"/>
          </p:cNvSpPr>
          <p:nvPr>
            <p:ph type="ftr" sz="quarter" idx="11"/>
          </p:nvPr>
        </p:nvSpPr>
        <p:spPr/>
        <p:txBody>
          <a:bodyPr/>
          <a:lstStyle/>
          <a:p>
            <a:r>
              <a:rPr lang="en-US"/>
              <a:t>Tata Trusts</a:t>
            </a:r>
          </a:p>
        </p:txBody>
      </p:sp>
      <p:sp>
        <p:nvSpPr>
          <p:cNvPr id="9" name="Slide Number Placeholder 8"/>
          <p:cNvSpPr>
            <a:spLocks noGrp="1"/>
          </p:cNvSpPr>
          <p:nvPr>
            <p:ph type="sldNum" sz="quarter" idx="12"/>
          </p:nvPr>
        </p:nvSpPr>
        <p:spPr/>
        <p:txBody>
          <a:bodyPr/>
          <a:lstStyle/>
          <a:p>
            <a:fld id="{C3B4D56C-A3FF-4556-99D2-2877E6C9B1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88599A-1424-4ECA-BB8C-11F21CA64E49}" type="datetime1">
              <a:rPr lang="en-US" smtClean="0"/>
              <a:pPr/>
              <a:t>8/3/2022</a:t>
            </a:fld>
            <a:endParaRPr lang="en-US"/>
          </a:p>
        </p:txBody>
      </p:sp>
      <p:sp>
        <p:nvSpPr>
          <p:cNvPr id="4" name="Footer Placeholder 3"/>
          <p:cNvSpPr>
            <a:spLocks noGrp="1"/>
          </p:cNvSpPr>
          <p:nvPr>
            <p:ph type="ftr" sz="quarter" idx="11"/>
          </p:nvPr>
        </p:nvSpPr>
        <p:spPr/>
        <p:txBody>
          <a:bodyPr/>
          <a:lstStyle/>
          <a:p>
            <a:r>
              <a:rPr lang="en-US"/>
              <a:t>Tata Trusts</a:t>
            </a:r>
          </a:p>
        </p:txBody>
      </p:sp>
      <p:sp>
        <p:nvSpPr>
          <p:cNvPr id="5" name="Slide Number Placeholder 4"/>
          <p:cNvSpPr>
            <a:spLocks noGrp="1"/>
          </p:cNvSpPr>
          <p:nvPr>
            <p:ph type="sldNum" sz="quarter" idx="12"/>
          </p:nvPr>
        </p:nvSpPr>
        <p:spPr/>
        <p:txBody>
          <a:bodyPr/>
          <a:lstStyle/>
          <a:p>
            <a:fld id="{C3B4D56C-A3FF-4556-99D2-2877E6C9B1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962004-ACFB-4E4E-9FD4-37F6AC75CDF7}" type="datetime1">
              <a:rPr lang="en-US" smtClean="0"/>
              <a:pPr/>
              <a:t>8/3/2022</a:t>
            </a:fld>
            <a:endParaRPr lang="en-US"/>
          </a:p>
        </p:txBody>
      </p:sp>
      <p:sp>
        <p:nvSpPr>
          <p:cNvPr id="3" name="Footer Placeholder 2"/>
          <p:cNvSpPr>
            <a:spLocks noGrp="1"/>
          </p:cNvSpPr>
          <p:nvPr>
            <p:ph type="ftr" sz="quarter" idx="11"/>
          </p:nvPr>
        </p:nvSpPr>
        <p:spPr/>
        <p:txBody>
          <a:bodyPr/>
          <a:lstStyle/>
          <a:p>
            <a:r>
              <a:rPr lang="en-US"/>
              <a:t>Tata Trusts</a:t>
            </a:r>
          </a:p>
        </p:txBody>
      </p:sp>
      <p:sp>
        <p:nvSpPr>
          <p:cNvPr id="4" name="Slide Number Placeholder 3"/>
          <p:cNvSpPr>
            <a:spLocks noGrp="1"/>
          </p:cNvSpPr>
          <p:nvPr>
            <p:ph type="sldNum" sz="quarter" idx="12"/>
          </p:nvPr>
        </p:nvSpPr>
        <p:spPr/>
        <p:txBody>
          <a:bodyPr/>
          <a:lstStyle/>
          <a:p>
            <a:fld id="{C3B4D56C-A3FF-4556-99D2-2877E6C9B1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2"/>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6434E0-2E08-4877-B84C-EAECEB789FB2}" type="datetime1">
              <a:rPr lang="en-US" smtClean="0"/>
              <a:pPr/>
              <a:t>8/3/2022</a:t>
            </a:fld>
            <a:endParaRPr lang="en-US"/>
          </a:p>
        </p:txBody>
      </p:sp>
      <p:sp>
        <p:nvSpPr>
          <p:cNvPr id="6" name="Footer Placeholder 5"/>
          <p:cNvSpPr>
            <a:spLocks noGrp="1"/>
          </p:cNvSpPr>
          <p:nvPr>
            <p:ph type="ftr" sz="quarter" idx="11"/>
          </p:nvPr>
        </p:nvSpPr>
        <p:spPr/>
        <p:txBody>
          <a:bodyPr/>
          <a:lstStyle/>
          <a:p>
            <a:r>
              <a:rPr lang="en-US"/>
              <a:t>Tata Trusts</a:t>
            </a:r>
          </a:p>
        </p:txBody>
      </p:sp>
      <p:sp>
        <p:nvSpPr>
          <p:cNvPr id="7" name="Slide Number Placeholder 6"/>
          <p:cNvSpPr>
            <a:spLocks noGrp="1"/>
          </p:cNvSpPr>
          <p:nvPr>
            <p:ph type="sldNum" sz="quarter" idx="12"/>
          </p:nvPr>
        </p:nvSpPr>
        <p:spPr/>
        <p:txBody>
          <a:bodyPr/>
          <a:lstStyle/>
          <a:p>
            <a:fld id="{C3B4D56C-A3FF-4556-99D2-2877E6C9B1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022FB2-2402-4272-A2E5-21BB9AE81375}" type="datetime1">
              <a:rPr lang="en-US" smtClean="0"/>
              <a:pPr/>
              <a:t>8/3/2022</a:t>
            </a:fld>
            <a:endParaRPr lang="en-US"/>
          </a:p>
        </p:txBody>
      </p:sp>
      <p:sp>
        <p:nvSpPr>
          <p:cNvPr id="6" name="Footer Placeholder 5"/>
          <p:cNvSpPr>
            <a:spLocks noGrp="1"/>
          </p:cNvSpPr>
          <p:nvPr>
            <p:ph type="ftr" sz="quarter" idx="11"/>
          </p:nvPr>
        </p:nvSpPr>
        <p:spPr/>
        <p:txBody>
          <a:bodyPr/>
          <a:lstStyle/>
          <a:p>
            <a:r>
              <a:rPr lang="en-US"/>
              <a:t>Tata Trusts</a:t>
            </a:r>
          </a:p>
        </p:txBody>
      </p:sp>
      <p:sp>
        <p:nvSpPr>
          <p:cNvPr id="7" name="Slide Number Placeholder 6"/>
          <p:cNvSpPr>
            <a:spLocks noGrp="1"/>
          </p:cNvSpPr>
          <p:nvPr>
            <p:ph type="sldNum" sz="quarter" idx="12"/>
          </p:nvPr>
        </p:nvSpPr>
        <p:spPr/>
        <p:txBody>
          <a:bodyPr/>
          <a:lstStyle/>
          <a:p>
            <a:fld id="{C3B4D56C-A3FF-4556-99D2-2877E6C9B1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3"/>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3"/>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06891-BFAB-46BD-BEC8-C5383E844873}" type="datetime1">
              <a:rPr lang="en-US" smtClean="0"/>
              <a:pPr/>
              <a:t>8/3/2022</a:t>
            </a:fld>
            <a:endParaRPr lang="en-US"/>
          </a:p>
        </p:txBody>
      </p:sp>
      <p:sp>
        <p:nvSpPr>
          <p:cNvPr id="5" name="Footer Placeholder 4"/>
          <p:cNvSpPr>
            <a:spLocks noGrp="1"/>
          </p:cNvSpPr>
          <p:nvPr>
            <p:ph type="ftr" sz="quarter" idx="3"/>
          </p:nvPr>
        </p:nvSpPr>
        <p:spPr>
          <a:xfrm>
            <a:off x="4164515" y="6356353"/>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Tata Trusts</a:t>
            </a:r>
          </a:p>
        </p:txBody>
      </p:sp>
      <p:sp>
        <p:nvSpPr>
          <p:cNvPr id="6" name="Slide Number Placeholder 5"/>
          <p:cNvSpPr>
            <a:spLocks noGrp="1"/>
          </p:cNvSpPr>
          <p:nvPr>
            <p:ph type="sldNum" sz="quarter" idx="4"/>
          </p:nvPr>
        </p:nvSpPr>
        <p:spPr>
          <a:xfrm>
            <a:off x="8735326" y="6356353"/>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4D56C-A3FF-4556-99D2-2877E6C9B1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image" Target="../media/image9.jpeg"/><Relationship Id="rId5" Type="http://schemas.openxmlformats.org/officeDocument/2006/relationships/diagramQuickStyle" Target="../diagrams/quickStyle1.xml"/><Relationship Id="rId10"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ight Triangle 17"/>
          <p:cNvSpPr/>
          <p:nvPr/>
        </p:nvSpPr>
        <p:spPr>
          <a:xfrm rot="5400000" flipH="1" flipV="1">
            <a:off x="9693167" y="4370021"/>
            <a:ext cx="900617" cy="2974299"/>
          </a:xfrm>
          <a:prstGeom prst="rtTriangle">
            <a:avLst/>
          </a:prstGeom>
          <a:solidFill>
            <a:schemeClr val="bg1">
              <a:lumMod val="7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a:lstStyle/>
          <a:p>
            <a:endParaRPr lang="en-US" sz="1799" dirty="0"/>
          </a:p>
        </p:txBody>
      </p:sp>
      <p:sp>
        <p:nvSpPr>
          <p:cNvPr id="17" name="Right Triangle 16"/>
          <p:cNvSpPr/>
          <p:nvPr/>
        </p:nvSpPr>
        <p:spPr>
          <a:xfrm rot="16200000" flipH="1" flipV="1">
            <a:off x="1594555" y="-475712"/>
            <a:ext cx="852268" cy="2888194"/>
          </a:xfrm>
          <a:prstGeom prst="rtTriangle">
            <a:avLst/>
          </a:prstGeom>
          <a:solidFill>
            <a:schemeClr val="bg1">
              <a:lumMod val="7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a:lstStyle/>
          <a:p>
            <a:endParaRPr lang="en-US" sz="1799" dirty="0"/>
          </a:p>
        </p:txBody>
      </p:sp>
      <p:sp>
        <p:nvSpPr>
          <p:cNvPr id="10" name="Right Triangle 9"/>
          <p:cNvSpPr/>
          <p:nvPr/>
        </p:nvSpPr>
        <p:spPr>
          <a:xfrm rot="16200000" flipH="1" flipV="1">
            <a:off x="1422022" y="-300125"/>
            <a:ext cx="587289" cy="2278148"/>
          </a:xfrm>
          <a:prstGeom prst="rtTriangle">
            <a:avLst/>
          </a:prstGeom>
          <a:solidFill>
            <a:srgbClr val="CC0A20"/>
          </a:solidFill>
          <a:ln w="25400" cap="flat">
            <a:noFill/>
            <a:prstDash val="solid"/>
            <a:round/>
          </a:ln>
          <a:effectLst/>
          <a:sp3d/>
        </p:spPr>
        <p:style>
          <a:lnRef idx="0">
            <a:scrgbClr r="0" g="0" b="0"/>
          </a:lnRef>
          <a:fillRef idx="0">
            <a:scrgbClr r="0" g="0" b="0"/>
          </a:fillRef>
          <a:effectRef idx="0">
            <a:scrgbClr r="0" g="0" b="0"/>
          </a:effectRef>
          <a:fontRef idx="none"/>
        </p:style>
        <p:txBody>
          <a:bodyPr/>
          <a:lstStyle/>
          <a:p>
            <a:endParaRPr lang="en-US" sz="1799" dirty="0"/>
          </a:p>
        </p:txBody>
      </p:sp>
      <p:sp>
        <p:nvSpPr>
          <p:cNvPr id="11" name="Right Triangle 10"/>
          <p:cNvSpPr/>
          <p:nvPr/>
        </p:nvSpPr>
        <p:spPr>
          <a:xfrm rot="5400000" flipH="1" flipV="1">
            <a:off x="10197905" y="4874761"/>
            <a:ext cx="587289" cy="2278148"/>
          </a:xfrm>
          <a:prstGeom prst="rtTriangle">
            <a:avLst/>
          </a:prstGeom>
          <a:solidFill>
            <a:srgbClr val="CC0A20"/>
          </a:solidFill>
          <a:ln w="25400" cap="flat">
            <a:noFill/>
            <a:prstDash val="solid"/>
            <a:round/>
          </a:ln>
          <a:effectLst/>
          <a:sp3d/>
        </p:spPr>
        <p:style>
          <a:lnRef idx="0">
            <a:scrgbClr r="0" g="0" b="0"/>
          </a:lnRef>
          <a:fillRef idx="0">
            <a:scrgbClr r="0" g="0" b="0"/>
          </a:fillRef>
          <a:effectRef idx="0">
            <a:scrgbClr r="0" g="0" b="0"/>
          </a:effectRef>
          <a:fontRef idx="none"/>
        </p:style>
        <p:txBody>
          <a:bodyPr/>
          <a:lstStyle/>
          <a:p>
            <a:endParaRPr lang="en-US" sz="1799" dirty="0"/>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17798" y="6520134"/>
            <a:ext cx="2818666" cy="29261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92051" y="4191000"/>
            <a:ext cx="1979330" cy="1408868"/>
          </a:xfrm>
          <a:prstGeom prst="rect">
            <a:avLst/>
          </a:prstGeom>
        </p:spPr>
      </p:pic>
      <p:sp>
        <p:nvSpPr>
          <p:cNvPr id="14" name="TextBox 13"/>
          <p:cNvSpPr txBox="1"/>
          <p:nvPr/>
        </p:nvSpPr>
        <p:spPr bwMode="auto">
          <a:xfrm>
            <a:off x="303212" y="1744266"/>
            <a:ext cx="11396868" cy="1877309"/>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IN" sz="3199" kern="0" dirty="0">
                <a:latin typeface="Copperplate Gothic Bold" pitchFamily="34" charset="0"/>
              </a:rPr>
              <a:t>  </a:t>
            </a:r>
          </a:p>
          <a:p>
            <a:pPr algn="ctr"/>
            <a:r>
              <a:rPr lang="en-IN" sz="2800" b="1" dirty="0"/>
              <a:t>HIMMOTTHAN SOCIETY</a:t>
            </a:r>
          </a:p>
          <a:p>
            <a:pPr algn="ctr"/>
            <a:r>
              <a:rPr lang="en-IN" sz="2800" dirty="0"/>
              <a:t> </a:t>
            </a:r>
          </a:p>
          <a:p>
            <a:pPr algn="ctr"/>
            <a:r>
              <a:rPr lang="en-IN" sz="2800" dirty="0"/>
              <a:t>ANIMAL FEED INTERVENTION</a:t>
            </a:r>
          </a:p>
        </p:txBody>
      </p:sp>
      <p:cxnSp>
        <p:nvCxnSpPr>
          <p:cNvPr id="16" name="Straight Connector 15"/>
          <p:cNvCxnSpPr/>
          <p:nvPr/>
        </p:nvCxnSpPr>
        <p:spPr>
          <a:xfrm>
            <a:off x="462279" y="1394519"/>
            <a:ext cx="1139686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BDE3F01-7ACE-46E4-B8A0-26669F127B6A}"/>
              </a:ext>
            </a:extLst>
          </p:cNvPr>
          <p:cNvSpPr txBox="1"/>
          <p:nvPr/>
        </p:nvSpPr>
        <p:spPr>
          <a:xfrm>
            <a:off x="4418012" y="6211540"/>
            <a:ext cx="2492359" cy="46153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399" i="1" dirty="0"/>
              <a:t>August 3, 2022</a:t>
            </a:r>
            <a:endParaRPr lang="en-IN" sz="2399" i="1" dirty="0"/>
          </a:p>
        </p:txBody>
      </p:sp>
    </p:spTree>
    <p:extLst>
      <p:ext uri="{BB962C8B-B14F-4D97-AF65-F5344CB8AC3E}">
        <p14:creationId xmlns:p14="http://schemas.microsoft.com/office/powerpoint/2010/main" val="368345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nvGraphicFramePr>
        <p:xfrm>
          <a:off x="255614" y="4449"/>
          <a:ext cx="3248502" cy="980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B1147D3E-C0B7-42BE-AC6F-BA91712310BD}"/>
              </a:ext>
            </a:extLst>
          </p:cNvPr>
          <p:cNvSpPr/>
          <p:nvPr/>
        </p:nvSpPr>
        <p:spPr>
          <a:xfrm>
            <a:off x="0" y="-76360"/>
            <a:ext cx="2954600" cy="584623"/>
          </a:xfrm>
          <a:prstGeom prst="rect">
            <a:avLst/>
          </a:prstGeom>
        </p:spPr>
        <p:txBody>
          <a:bodyPr wrap="square">
            <a:spAutoFit/>
          </a:bodyPr>
          <a:lstStyle/>
          <a:p>
            <a:r>
              <a:rPr lang="en-IN" sz="3199" b="1" dirty="0">
                <a:latin typeface="Sitka Heading" panose="02000505000000020004" pitchFamily="2" charset="0"/>
                <a:cs typeface="Courier New" panose="02070309020205020404" pitchFamily="49" charset="0"/>
              </a:rPr>
              <a:t>Future Plans </a:t>
            </a:r>
            <a:endParaRPr lang="en-GB" sz="3199" b="1" dirty="0">
              <a:latin typeface="Sitka Heading" panose="02000505000000020004" pitchFamily="2" charset="0"/>
              <a:cs typeface="Courier New" panose="02070309020205020404" pitchFamily="49" charset="0"/>
            </a:endParaRPr>
          </a:p>
        </p:txBody>
      </p:sp>
      <p:graphicFrame>
        <p:nvGraphicFramePr>
          <p:cNvPr id="9" name="Table 8">
            <a:extLst>
              <a:ext uri="{FF2B5EF4-FFF2-40B4-BE49-F238E27FC236}">
                <a16:creationId xmlns:a16="http://schemas.microsoft.com/office/drawing/2014/main" id="{7BEA31C3-CFF5-4F3F-9260-5AA7F9EDC57B}"/>
              </a:ext>
            </a:extLst>
          </p:cNvPr>
          <p:cNvGraphicFramePr>
            <a:graphicFrameLocks noGrp="1"/>
          </p:cNvGraphicFramePr>
          <p:nvPr>
            <p:extLst>
              <p:ext uri="{D42A27DB-BD31-4B8C-83A1-F6EECF244321}">
                <p14:modId xmlns:p14="http://schemas.microsoft.com/office/powerpoint/2010/main" val="4071523710"/>
              </p:ext>
            </p:extLst>
          </p:nvPr>
        </p:nvGraphicFramePr>
        <p:xfrm>
          <a:off x="461694" y="1219200"/>
          <a:ext cx="6928118" cy="4485320"/>
        </p:xfrm>
        <a:graphic>
          <a:graphicData uri="http://schemas.openxmlformats.org/drawingml/2006/table">
            <a:tbl>
              <a:tblPr firstRow="1" firstCol="1" bandRow="1">
                <a:tableStyleId>{E8B1032C-EA38-4F05-BA0D-38AFFFC7BED3}</a:tableStyleId>
              </a:tblPr>
              <a:tblGrid>
                <a:gridCol w="2869659">
                  <a:extLst>
                    <a:ext uri="{9D8B030D-6E8A-4147-A177-3AD203B41FA5}">
                      <a16:colId xmlns:a16="http://schemas.microsoft.com/office/drawing/2014/main" val="2613511938"/>
                    </a:ext>
                  </a:extLst>
                </a:gridCol>
                <a:gridCol w="2056058">
                  <a:extLst>
                    <a:ext uri="{9D8B030D-6E8A-4147-A177-3AD203B41FA5}">
                      <a16:colId xmlns:a16="http://schemas.microsoft.com/office/drawing/2014/main" val="4139629438"/>
                    </a:ext>
                  </a:extLst>
                </a:gridCol>
                <a:gridCol w="2002401">
                  <a:extLst>
                    <a:ext uri="{9D8B030D-6E8A-4147-A177-3AD203B41FA5}">
                      <a16:colId xmlns:a16="http://schemas.microsoft.com/office/drawing/2014/main" val="3868709467"/>
                    </a:ext>
                  </a:extLst>
                </a:gridCol>
              </a:tblGrid>
              <a:tr h="357960">
                <a:tc>
                  <a:txBody>
                    <a:bodyPr/>
                    <a:lstStyle/>
                    <a:p>
                      <a:pPr algn="ctr">
                        <a:lnSpc>
                          <a:spcPct val="107000"/>
                        </a:lnSpc>
                        <a:spcAft>
                          <a:spcPts val="800"/>
                        </a:spcAft>
                      </a:pPr>
                      <a:r>
                        <a:rPr lang="en-US" sz="1600" dirty="0">
                          <a:effectLst/>
                        </a:rPr>
                        <a:t>Output</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68562" marR="68562" marT="0" marB="0"/>
                </a:tc>
                <a:tc>
                  <a:txBody>
                    <a:bodyPr/>
                    <a:lstStyle/>
                    <a:p>
                      <a:pPr algn="ctr">
                        <a:lnSpc>
                          <a:spcPct val="107000"/>
                        </a:lnSpc>
                        <a:spcAft>
                          <a:spcPts val="800"/>
                        </a:spcAft>
                      </a:pPr>
                      <a:r>
                        <a:rPr lang="en-US" sz="1600" dirty="0">
                          <a:effectLst/>
                        </a:rPr>
                        <a:t>Outcome</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68562" marR="68562" marT="0" marB="0"/>
                </a:tc>
                <a:tc>
                  <a:txBody>
                    <a:bodyPr/>
                    <a:lstStyle/>
                    <a:p>
                      <a:pPr algn="ctr">
                        <a:lnSpc>
                          <a:spcPct val="107000"/>
                        </a:lnSpc>
                        <a:spcAft>
                          <a:spcPts val="800"/>
                        </a:spcAft>
                      </a:pPr>
                      <a:r>
                        <a:rPr lang="en-US" sz="1600" dirty="0">
                          <a:effectLst/>
                        </a:rPr>
                        <a:t>Impact</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68562" marR="68562" marT="0" marB="0"/>
                </a:tc>
                <a:extLst>
                  <a:ext uri="{0D108BD9-81ED-4DB2-BD59-A6C34878D82A}">
                    <a16:rowId xmlns:a16="http://schemas.microsoft.com/office/drawing/2014/main" val="3943938289"/>
                  </a:ext>
                </a:extLst>
              </a:tr>
              <a:tr h="4127360">
                <a:tc>
                  <a:txBody>
                    <a:bodyPr/>
                    <a:lstStyle/>
                    <a:p>
                      <a:pPr marL="342900" lvl="0" indent="-342900" algn="just">
                        <a:lnSpc>
                          <a:spcPct val="107000"/>
                        </a:lnSpc>
                        <a:buFont typeface="Wingdings" panose="05000000000000000000" pitchFamily="2" charset="2"/>
                        <a:buChar char=""/>
                      </a:pPr>
                      <a:r>
                        <a:rPr lang="en-US" sz="1600" b="0" dirty="0">
                          <a:effectLst/>
                        </a:rPr>
                        <a:t>Total 15 animal feed manufacturing units operational in project area.</a:t>
                      </a:r>
                    </a:p>
                    <a:p>
                      <a:pPr marL="342900" lvl="0" indent="-342900" algn="just">
                        <a:lnSpc>
                          <a:spcPct val="107000"/>
                        </a:lnSpc>
                        <a:buFont typeface="Wingdings" panose="05000000000000000000" pitchFamily="2" charset="2"/>
                        <a:buChar char=""/>
                      </a:pPr>
                      <a:r>
                        <a:rPr lang="en-US" sz="1600" b="0" dirty="0">
                          <a:effectLst/>
                        </a:rPr>
                        <a:t>Scalability of production from 3000 Qtls to 9300 Qtls per annum </a:t>
                      </a:r>
                    </a:p>
                    <a:p>
                      <a:pPr algn="just">
                        <a:lnSpc>
                          <a:spcPct val="107000"/>
                        </a:lnSpc>
                        <a:spcAft>
                          <a:spcPts val="800"/>
                        </a:spcAft>
                      </a:pPr>
                      <a:r>
                        <a:rPr lang="en-US" sz="1600" b="0" dirty="0">
                          <a:effectLst/>
                        </a:rPr>
                        <a:t> </a:t>
                      </a:r>
                      <a:endParaRPr lang="en-US" sz="1600" b="0" dirty="0">
                        <a:effectLst/>
                        <a:latin typeface="Calibri" panose="020F0502020204030204" pitchFamily="34" charset="0"/>
                        <a:ea typeface="Calibri" panose="020F0502020204030204" pitchFamily="34" charset="0"/>
                        <a:cs typeface="Mangal" panose="02040503050203030202" pitchFamily="18" charset="0"/>
                      </a:endParaRPr>
                    </a:p>
                  </a:txBody>
                  <a:tcPr marL="68562" marR="68562" marT="0" marB="0"/>
                </a:tc>
                <a:tc>
                  <a:txBody>
                    <a:bodyPr/>
                    <a:lstStyle/>
                    <a:p>
                      <a:pPr marL="176213" indent="-176213" algn="just">
                        <a:lnSpc>
                          <a:spcPct val="107000"/>
                        </a:lnSpc>
                        <a:spcAft>
                          <a:spcPts val="800"/>
                        </a:spcAft>
                      </a:pPr>
                      <a:r>
                        <a:rPr lang="en-US" sz="1600" dirty="0">
                          <a:effectLst/>
                        </a:rPr>
                        <a:t> Rs 2 crore annual turnover of animal feed sale </a:t>
                      </a:r>
                    </a:p>
                    <a:p>
                      <a:pPr marL="342900" lvl="0" indent="-342900" algn="just">
                        <a:lnSpc>
                          <a:spcPct val="107000"/>
                        </a:lnSpc>
                        <a:buFont typeface="Wingdings" panose="05000000000000000000" pitchFamily="2" charset="2"/>
                        <a:buChar char=""/>
                      </a:pPr>
                      <a:r>
                        <a:rPr lang="en-US" sz="1600" dirty="0">
                          <a:effectLst/>
                        </a:rPr>
                        <a:t>Direct employment to 15 youths </a:t>
                      </a:r>
                    </a:p>
                    <a:p>
                      <a:pPr marL="342900" lvl="0" indent="-342900" algn="just">
                        <a:lnSpc>
                          <a:spcPct val="107000"/>
                        </a:lnSpc>
                        <a:spcAft>
                          <a:spcPts val="800"/>
                        </a:spcAft>
                        <a:buFont typeface="Wingdings" panose="05000000000000000000" pitchFamily="2" charset="2"/>
                        <a:buChar char=""/>
                      </a:pPr>
                      <a:r>
                        <a:rPr lang="en-US" sz="1600" dirty="0">
                          <a:effectLst/>
                        </a:rPr>
                        <a:t>Indirect employment to 18 youths</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68562" marR="68562" marT="0" marB="0"/>
                </a:tc>
                <a:tc>
                  <a:txBody>
                    <a:bodyPr/>
                    <a:lstStyle/>
                    <a:p>
                      <a:pPr marL="290830" algn="just">
                        <a:lnSpc>
                          <a:spcPct val="107000"/>
                        </a:lnSpc>
                      </a:pPr>
                      <a:r>
                        <a:rPr lang="en-US" sz="1600" dirty="0">
                          <a:effectLst/>
                        </a:rPr>
                        <a:t>Productivity enhancement of animals </a:t>
                      </a:r>
                    </a:p>
                    <a:p>
                      <a:pPr marL="342900" lvl="0" indent="-342900" algn="just">
                        <a:lnSpc>
                          <a:spcPct val="107000"/>
                        </a:lnSpc>
                        <a:buFont typeface="Wingdings" panose="05000000000000000000" pitchFamily="2" charset="2"/>
                        <a:buChar char=""/>
                      </a:pPr>
                      <a:r>
                        <a:rPr lang="en-US" sz="1600" dirty="0">
                          <a:effectLst/>
                        </a:rPr>
                        <a:t>Annual profit of </a:t>
                      </a:r>
                      <a:r>
                        <a:rPr lang="en-US" sz="1600" dirty="0" err="1">
                          <a:effectLst/>
                        </a:rPr>
                        <a:t>upto</a:t>
                      </a:r>
                      <a:r>
                        <a:rPr lang="en-US" sz="1600" dirty="0">
                          <a:effectLst/>
                        </a:rPr>
                        <a:t>  Rs 11 Lac to Self-Reliant Cooperatives </a:t>
                      </a:r>
                    </a:p>
                    <a:p>
                      <a:pPr marL="342900" lvl="0" indent="-342900" algn="just">
                        <a:lnSpc>
                          <a:spcPct val="107000"/>
                        </a:lnSpc>
                        <a:spcAft>
                          <a:spcPts val="800"/>
                        </a:spcAft>
                        <a:buFont typeface="Wingdings" panose="05000000000000000000" pitchFamily="2" charset="2"/>
                        <a:buChar char=""/>
                      </a:pPr>
                      <a:r>
                        <a:rPr lang="en-US" sz="1600" dirty="0">
                          <a:effectLst/>
                        </a:rPr>
                        <a:t>Easy access to quality feed </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68562" marR="68562" marT="0" marB="0"/>
                </a:tc>
                <a:extLst>
                  <a:ext uri="{0D108BD9-81ED-4DB2-BD59-A6C34878D82A}">
                    <a16:rowId xmlns:a16="http://schemas.microsoft.com/office/drawing/2014/main" val="2534983869"/>
                  </a:ext>
                </a:extLst>
              </a:tr>
            </a:tbl>
          </a:graphicData>
        </a:graphic>
      </p:graphicFrame>
      <p:sp>
        <p:nvSpPr>
          <p:cNvPr id="12" name="TextBox 11">
            <a:extLst>
              <a:ext uri="{FF2B5EF4-FFF2-40B4-BE49-F238E27FC236}">
                <a16:creationId xmlns:a16="http://schemas.microsoft.com/office/drawing/2014/main" id="{8C2B2A80-E342-4FBA-910C-548935147C88}"/>
              </a:ext>
            </a:extLst>
          </p:cNvPr>
          <p:cNvSpPr txBox="1"/>
          <p:nvPr/>
        </p:nvSpPr>
        <p:spPr>
          <a:xfrm>
            <a:off x="7847012" y="3441849"/>
            <a:ext cx="3971525" cy="226267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664" indent="-285664">
              <a:lnSpc>
                <a:spcPct val="150000"/>
              </a:lnSpc>
              <a:buFont typeface="Wingdings" panose="05000000000000000000" pitchFamily="2" charset="2"/>
              <a:buChar char="v"/>
            </a:pPr>
            <a:r>
              <a:rPr lang="en-IN" sz="1600" b="1" dirty="0"/>
              <a:t>Cluster level market Study </a:t>
            </a:r>
          </a:p>
          <a:p>
            <a:pPr marL="285664" indent="-285664">
              <a:lnSpc>
                <a:spcPct val="150000"/>
              </a:lnSpc>
              <a:buFont typeface="Wingdings" panose="05000000000000000000" pitchFamily="2" charset="2"/>
              <a:buChar char="v"/>
            </a:pPr>
            <a:r>
              <a:rPr lang="en-IN" sz="1600" b="1" dirty="0"/>
              <a:t>Storage Capacity </a:t>
            </a:r>
          </a:p>
          <a:p>
            <a:pPr marL="285664" indent="-285664">
              <a:lnSpc>
                <a:spcPct val="150000"/>
              </a:lnSpc>
              <a:buFont typeface="Wingdings" panose="05000000000000000000" pitchFamily="2" charset="2"/>
              <a:buChar char="v"/>
            </a:pPr>
            <a:r>
              <a:rPr lang="en-IN" sz="1600" b="1" dirty="0"/>
              <a:t>Production efficiency of machines</a:t>
            </a:r>
          </a:p>
          <a:p>
            <a:pPr marL="285664" indent="-285664">
              <a:lnSpc>
                <a:spcPct val="150000"/>
              </a:lnSpc>
              <a:buFont typeface="Wingdings" panose="05000000000000000000" pitchFamily="2" charset="2"/>
              <a:buChar char="v"/>
            </a:pPr>
            <a:r>
              <a:rPr lang="en-IN" sz="1600" b="1" dirty="0"/>
              <a:t>Working Capital </a:t>
            </a:r>
          </a:p>
          <a:p>
            <a:pPr marL="285664" indent="-285664">
              <a:lnSpc>
                <a:spcPct val="150000"/>
              </a:lnSpc>
              <a:buFont typeface="Wingdings" panose="05000000000000000000" pitchFamily="2" charset="2"/>
              <a:buChar char="v"/>
            </a:pPr>
            <a:r>
              <a:rPr lang="en-IN" sz="1600" b="1" dirty="0"/>
              <a:t>Credit cycle </a:t>
            </a:r>
          </a:p>
          <a:p>
            <a:pPr>
              <a:lnSpc>
                <a:spcPct val="150000"/>
              </a:lnSpc>
            </a:pPr>
            <a:endParaRPr lang="en-IN" sz="1600" dirty="0"/>
          </a:p>
        </p:txBody>
      </p:sp>
      <p:graphicFrame>
        <p:nvGraphicFramePr>
          <p:cNvPr id="4" name="Diagram 3">
            <a:extLst>
              <a:ext uri="{FF2B5EF4-FFF2-40B4-BE49-F238E27FC236}">
                <a16:creationId xmlns:a16="http://schemas.microsoft.com/office/drawing/2014/main" id="{29727F9B-D15C-4B34-8B72-1660953AD7D5}"/>
              </a:ext>
            </a:extLst>
          </p:cNvPr>
          <p:cNvGraphicFramePr/>
          <p:nvPr>
            <p:extLst>
              <p:ext uri="{D42A27DB-BD31-4B8C-83A1-F6EECF244321}">
                <p14:modId xmlns:p14="http://schemas.microsoft.com/office/powerpoint/2010/main" val="3513439257"/>
              </p:ext>
            </p:extLst>
          </p:nvPr>
        </p:nvGraphicFramePr>
        <p:xfrm>
          <a:off x="7847012" y="537022"/>
          <a:ext cx="3971525" cy="27385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9273336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5C4F0B13-E1F3-4B50-AA9C-8EF42C04D5B0}"/>
              </a:ext>
            </a:extLst>
          </p:cNvPr>
          <p:cNvSpPr txBox="1">
            <a:spLocks noGrp="1" noChangeArrowheads="1"/>
          </p:cNvSpPr>
          <p:nvPr>
            <p:ph type="body" idx="1"/>
          </p:nvPr>
        </p:nvSpPr>
        <p:spPr bwMode="auto">
          <a:xfrm>
            <a:off x="9427872" y="2279147"/>
            <a:ext cx="2510113" cy="1974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eaLnBrk="1" hangingPunct="1">
              <a:buNone/>
              <a:defRPr/>
            </a:pPr>
            <a:r>
              <a:rPr lang="en-US" sz="2799" b="1" dirty="0">
                <a:solidFill>
                  <a:srgbClr val="C00000"/>
                </a:solidFill>
                <a:latin typeface="Copperplate Gothic Bold" pitchFamily="34" charset="0"/>
              </a:rPr>
              <a:t>Thank you </a:t>
            </a:r>
          </a:p>
          <a:p>
            <a:pPr marL="0" indent="0" eaLnBrk="1" hangingPunct="1">
              <a:buNone/>
              <a:defRPr/>
            </a:pPr>
            <a:r>
              <a:rPr lang="en-US" sz="3199" b="1" dirty="0">
                <a:solidFill>
                  <a:srgbClr val="C00000"/>
                </a:solidFill>
                <a:latin typeface="Copperplate Gothic Bold" pitchFamily="34" charset="0"/>
              </a:rPr>
              <a:t>for</a:t>
            </a:r>
            <a:r>
              <a:rPr lang="en-US" sz="2799" b="1" dirty="0">
                <a:solidFill>
                  <a:srgbClr val="C00000"/>
                </a:solidFill>
                <a:latin typeface="Copperplate Gothic Bold" pitchFamily="34" charset="0"/>
              </a:rPr>
              <a:t> the kind attention!!</a:t>
            </a:r>
          </a:p>
        </p:txBody>
      </p:sp>
      <p:pic>
        <p:nvPicPr>
          <p:cNvPr id="5" name="Picture 4">
            <a:extLst>
              <a:ext uri="{FF2B5EF4-FFF2-40B4-BE49-F238E27FC236}">
                <a16:creationId xmlns:a16="http://schemas.microsoft.com/office/drawing/2014/main" id="{468153E9-C883-4485-9CE7-1C1297E88EF0}"/>
              </a:ext>
            </a:extLst>
          </p:cNvPr>
          <p:cNvPicPr>
            <a:picLocks noChangeAspect="1"/>
          </p:cNvPicPr>
          <p:nvPr/>
        </p:nvPicPr>
        <p:blipFill>
          <a:blip r:embed="rId2"/>
          <a:stretch>
            <a:fillRect/>
          </a:stretch>
        </p:blipFill>
        <p:spPr>
          <a:xfrm>
            <a:off x="1065212" y="606636"/>
            <a:ext cx="7979880" cy="5319919"/>
          </a:xfrm>
          <a:prstGeom prst="rect">
            <a:avLst/>
          </a:prstGeom>
          <a:effectLst>
            <a:softEdge rad="31750"/>
          </a:effectLst>
        </p:spPr>
      </p:pic>
    </p:spTree>
    <p:extLst>
      <p:ext uri="{BB962C8B-B14F-4D97-AF65-F5344CB8AC3E}">
        <p14:creationId xmlns:p14="http://schemas.microsoft.com/office/powerpoint/2010/main" val="295799371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837B0BA-A607-48D9-ABFF-8BF169219D9F}"/>
              </a:ext>
            </a:extLst>
          </p:cNvPr>
          <p:cNvSpPr/>
          <p:nvPr/>
        </p:nvSpPr>
        <p:spPr>
          <a:xfrm>
            <a:off x="3427412" y="457200"/>
            <a:ext cx="41910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b="1" dirty="0"/>
              <a:t>HIMMOTTHAN</a:t>
            </a:r>
            <a:r>
              <a:rPr lang="en-IN" dirty="0"/>
              <a:t> </a:t>
            </a:r>
          </a:p>
          <a:p>
            <a:pPr algn="ctr"/>
            <a:r>
              <a:rPr lang="en-IN" dirty="0"/>
              <a:t>ANIMAL FEED INTERVENTION</a:t>
            </a:r>
          </a:p>
        </p:txBody>
      </p:sp>
      <p:sp>
        <p:nvSpPr>
          <p:cNvPr id="26" name="TextBox 25">
            <a:extLst>
              <a:ext uri="{FF2B5EF4-FFF2-40B4-BE49-F238E27FC236}">
                <a16:creationId xmlns:a16="http://schemas.microsoft.com/office/drawing/2014/main" id="{D07DA5DD-AE84-4B64-B52C-CE3768CA5E1A}"/>
              </a:ext>
            </a:extLst>
          </p:cNvPr>
          <p:cNvSpPr txBox="1"/>
          <p:nvPr/>
        </p:nvSpPr>
        <p:spPr>
          <a:xfrm>
            <a:off x="1065212" y="1990077"/>
            <a:ext cx="5943600" cy="2862322"/>
          </a:xfrm>
          <a:prstGeom prst="rect">
            <a:avLst/>
          </a:prstGeom>
          <a:noFill/>
        </p:spPr>
        <p:txBody>
          <a:bodyPr wrap="square">
            <a:spAutoFit/>
          </a:bodyPr>
          <a:lstStyle/>
          <a:p>
            <a:r>
              <a:rPr lang="en-US" sz="1800" dirty="0">
                <a:latin typeface="Times New Roman" panose="02020603050405020304" pitchFamily="18" charset="0"/>
                <a:ea typeface="Calibri" panose="020F0502020204030204" pitchFamily="34" charset="0"/>
              </a:rPr>
              <a:t>Animal Nutrition has pivotal role in livestock based value chain</a:t>
            </a:r>
          </a:p>
          <a:p>
            <a:endParaRPr lang="en-US" dirty="0">
              <a:latin typeface="Times New Roman" panose="02020603050405020304" pitchFamily="18" charset="0"/>
              <a:ea typeface="Calibri" panose="020F0502020204030204" pitchFamily="34" charset="0"/>
            </a:endParaRPr>
          </a:p>
          <a:p>
            <a:r>
              <a:rPr lang="en-US" dirty="0">
                <a:latin typeface="Times New Roman" panose="02020603050405020304" pitchFamily="18" charset="0"/>
                <a:ea typeface="Calibri" panose="020F0502020204030204" pitchFamily="34" charset="0"/>
              </a:rPr>
              <a:t>K</a:t>
            </a:r>
            <a:r>
              <a:rPr lang="en-US" sz="1800" dirty="0">
                <a:latin typeface="Times New Roman" panose="02020603050405020304" pitchFamily="18" charset="0"/>
                <a:ea typeface="Calibri" panose="020F0502020204030204" pitchFamily="34" charset="0"/>
              </a:rPr>
              <a:t>ey focus on dietary needs of animals by balancing- protein, energy, vitamins &amp; minerals in productive and economical mechanism  and initiation </a:t>
            </a:r>
          </a:p>
          <a:p>
            <a:endParaRPr lang="en-US" dirty="0">
              <a:latin typeface="Times New Roman" panose="02020603050405020304" pitchFamily="18" charset="0"/>
              <a:ea typeface="Calibri" panose="020F0502020204030204" pitchFamily="34" charset="0"/>
            </a:endParaRPr>
          </a:p>
          <a:p>
            <a:r>
              <a:rPr lang="en-US" dirty="0">
                <a:latin typeface="Times New Roman" panose="02020603050405020304" pitchFamily="18" charset="0"/>
                <a:ea typeface="Calibri" panose="020F0502020204030204" pitchFamily="34" charset="0"/>
              </a:rPr>
              <a:t>T</a:t>
            </a:r>
            <a:r>
              <a:rPr lang="en-US" sz="1800" dirty="0">
                <a:latin typeface="Times New Roman" panose="02020603050405020304" pitchFamily="18" charset="0"/>
                <a:ea typeface="Calibri" panose="020F0502020204030204" pitchFamily="34" charset="0"/>
              </a:rPr>
              <a:t>ransformational phase from </a:t>
            </a:r>
            <a:r>
              <a:rPr lang="en-US" sz="1800" b="1" dirty="0">
                <a:latin typeface="Times New Roman" panose="02020603050405020304" pitchFamily="18" charset="0"/>
                <a:ea typeface="Calibri" panose="020F0502020204030204" pitchFamily="34" charset="0"/>
              </a:rPr>
              <a:t>‘</a:t>
            </a:r>
            <a:r>
              <a:rPr lang="en-US" sz="1800" b="1" i="1" dirty="0">
                <a:latin typeface="Times New Roman" panose="02020603050405020304" pitchFamily="18" charset="0"/>
                <a:ea typeface="Calibri" panose="020F0502020204030204" pitchFamily="34" charset="0"/>
              </a:rPr>
              <a:t>Conventional Home Made’ </a:t>
            </a:r>
            <a:r>
              <a:rPr lang="en-US" sz="1800" i="1" dirty="0">
                <a:latin typeface="Times New Roman" panose="02020603050405020304" pitchFamily="18" charset="0"/>
                <a:ea typeface="Calibri" panose="020F0502020204030204" pitchFamily="34" charset="0"/>
              </a:rPr>
              <a:t>to </a:t>
            </a:r>
            <a:r>
              <a:rPr lang="en-US" sz="1800" b="1" i="1" dirty="0">
                <a:latin typeface="Times New Roman" panose="02020603050405020304" pitchFamily="18" charset="0"/>
                <a:ea typeface="Calibri" panose="020F0502020204030204" pitchFamily="34" charset="0"/>
              </a:rPr>
              <a:t>‘Compound Feed’</a:t>
            </a:r>
            <a:r>
              <a:rPr lang="en-US" sz="1800" b="1" dirty="0">
                <a:latin typeface="Times New Roman" panose="02020603050405020304" pitchFamily="18" charset="0"/>
                <a:ea typeface="Calibri" panose="020F0502020204030204" pitchFamily="34" charset="0"/>
              </a:rPr>
              <a:t> </a:t>
            </a:r>
            <a:r>
              <a:rPr lang="en-US" sz="1800" dirty="0">
                <a:latin typeface="Times New Roman" panose="02020603050405020304" pitchFamily="18" charset="0"/>
                <a:ea typeface="Calibri" panose="020F0502020204030204" pitchFamily="34" charset="0"/>
              </a:rPr>
              <a:t>with use of maximum locally available raw material</a:t>
            </a:r>
            <a:endParaRPr lang="en-US" sz="1800" dirty="0">
              <a:solidFill>
                <a:prstClr val="black"/>
              </a:solidFill>
            </a:endParaRPr>
          </a:p>
        </p:txBody>
      </p:sp>
      <p:pic>
        <p:nvPicPr>
          <p:cNvPr id="27" name="Picture 26">
            <a:extLst>
              <a:ext uri="{FF2B5EF4-FFF2-40B4-BE49-F238E27FC236}">
                <a16:creationId xmlns:a16="http://schemas.microsoft.com/office/drawing/2014/main" id="{80230833-1AEC-4676-A68F-53FEFEC6808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3083" y="1981200"/>
            <a:ext cx="4724400" cy="2940125"/>
          </a:xfrm>
          <a:prstGeom prst="rect">
            <a:avLst/>
          </a:prstGeom>
          <a:noFill/>
          <a:ln>
            <a:noFill/>
          </a:ln>
          <a:effectLst>
            <a:softEdge rad="63500"/>
          </a:effectLst>
        </p:spPr>
      </p:pic>
    </p:spTree>
    <p:extLst>
      <p:ext uri="{BB962C8B-B14F-4D97-AF65-F5344CB8AC3E}">
        <p14:creationId xmlns:p14="http://schemas.microsoft.com/office/powerpoint/2010/main" val="76182089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DF838B-B82B-470A-B3F0-F6C0CEEE8C61}"/>
              </a:ext>
            </a:extLst>
          </p:cNvPr>
          <p:cNvSpPr/>
          <p:nvPr/>
        </p:nvSpPr>
        <p:spPr>
          <a:xfrm>
            <a:off x="4281406" y="1114148"/>
            <a:ext cx="3149097" cy="2286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IN" b="1" dirty="0"/>
              <a:t>Nutrition provides better:</a:t>
            </a:r>
            <a:r>
              <a:rPr lang="en-IN" dirty="0"/>
              <a:t> </a:t>
            </a:r>
          </a:p>
          <a:p>
            <a:endParaRPr lang="en-IN" dirty="0"/>
          </a:p>
          <a:p>
            <a:r>
              <a:rPr lang="en-IN" i="1" dirty="0"/>
              <a:t>Maintenance</a:t>
            </a:r>
          </a:p>
          <a:p>
            <a:r>
              <a:rPr lang="en-IN" i="1" dirty="0"/>
              <a:t>Growth</a:t>
            </a:r>
          </a:p>
          <a:p>
            <a:r>
              <a:rPr lang="en-IN" i="1" dirty="0"/>
              <a:t>Production </a:t>
            </a:r>
          </a:p>
          <a:p>
            <a:r>
              <a:rPr lang="en-IN" i="1" dirty="0"/>
              <a:t>Reproduction</a:t>
            </a:r>
          </a:p>
          <a:p>
            <a:r>
              <a:rPr lang="en-IN" i="1" dirty="0"/>
              <a:t>Health</a:t>
            </a:r>
            <a:endParaRPr lang="en-IN" dirty="0"/>
          </a:p>
        </p:txBody>
      </p:sp>
      <p:pic>
        <p:nvPicPr>
          <p:cNvPr id="3" name="Picture 2" descr="F:\On Going\Annual report 2018-19\Annual Report Himmothan 27 Aug 2019 onwards\2692019\Photo for Annual Report\DSCN1270.JPG">
            <a:extLst>
              <a:ext uri="{FF2B5EF4-FFF2-40B4-BE49-F238E27FC236}">
                <a16:creationId xmlns:a16="http://schemas.microsoft.com/office/drawing/2014/main" id="{3A7D8EB4-AD20-4457-80B2-1BB1CFACB8EA}"/>
              </a:ext>
            </a:extLst>
          </p:cNvPr>
          <p:cNvPicPr/>
          <p:nvPr/>
        </p:nvPicPr>
        <p:blipFill rotWithShape="1">
          <a:blip r:embed="rId3" cstate="print">
            <a:extLst>
              <a:ext uri="{28A0092B-C50C-407E-A947-70E740481C1C}">
                <a14:useLocalDpi xmlns:a14="http://schemas.microsoft.com/office/drawing/2010/main" val="0"/>
              </a:ext>
            </a:extLst>
          </a:blip>
          <a:srcRect l="30453" t="12507" r="34868" b="6198"/>
          <a:stretch/>
        </p:blipFill>
        <p:spPr bwMode="auto">
          <a:xfrm>
            <a:off x="351853" y="440545"/>
            <a:ext cx="3200400" cy="3810000"/>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C1AC937B-DA6C-4B94-B814-3B1A8E364C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754"/>
          <a:stretch/>
        </p:blipFill>
        <p:spPr>
          <a:xfrm>
            <a:off x="8247621" y="1173349"/>
            <a:ext cx="3755410" cy="2560451"/>
          </a:xfrm>
          <a:prstGeom prst="rect">
            <a:avLst/>
          </a:prstGeom>
          <a:effectLst>
            <a:softEdge rad="31750"/>
          </a:effectLst>
        </p:spPr>
      </p:pic>
      <p:sp>
        <p:nvSpPr>
          <p:cNvPr id="5" name="Rectangle 4">
            <a:extLst>
              <a:ext uri="{FF2B5EF4-FFF2-40B4-BE49-F238E27FC236}">
                <a16:creationId xmlns:a16="http://schemas.microsoft.com/office/drawing/2014/main" id="{882EA679-0443-424D-A233-BAF1C2D76A9E}"/>
              </a:ext>
            </a:extLst>
          </p:cNvPr>
          <p:cNvSpPr/>
          <p:nvPr/>
        </p:nvSpPr>
        <p:spPr>
          <a:xfrm>
            <a:off x="3960812" y="4250545"/>
            <a:ext cx="4742292" cy="1828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IN" b="1" dirty="0"/>
              <a:t>Issues in the Hilly region :</a:t>
            </a:r>
            <a:r>
              <a:rPr lang="en-IN" dirty="0"/>
              <a:t> </a:t>
            </a:r>
          </a:p>
          <a:p>
            <a:endParaRPr lang="en-IN" dirty="0"/>
          </a:p>
          <a:p>
            <a:pPr marL="285750" indent="-285750">
              <a:buFont typeface="Arial" panose="020B0604020202020204" pitchFamily="34" charset="0"/>
              <a:buChar char="•"/>
            </a:pPr>
            <a:r>
              <a:rPr lang="en-IN" i="1" dirty="0"/>
              <a:t>Lack of feed availability</a:t>
            </a:r>
          </a:p>
          <a:p>
            <a:pPr marL="285750" indent="-285750">
              <a:buFont typeface="Arial" panose="020B0604020202020204" pitchFamily="34" charset="0"/>
              <a:buChar char="•"/>
            </a:pPr>
            <a:r>
              <a:rPr lang="en-IN" i="1" dirty="0"/>
              <a:t>Preference to home made feed</a:t>
            </a:r>
          </a:p>
          <a:p>
            <a:pPr marL="285750" indent="-285750">
              <a:buFont typeface="Arial" panose="020B0604020202020204" pitchFamily="34" charset="0"/>
              <a:buChar char="•"/>
            </a:pPr>
            <a:r>
              <a:rPr lang="en-IN" i="1" dirty="0"/>
              <a:t>High Price of Cattle feed in the mountains</a:t>
            </a:r>
            <a:endParaRPr lang="en-IN" dirty="0"/>
          </a:p>
        </p:txBody>
      </p:sp>
    </p:spTree>
    <p:extLst>
      <p:ext uri="{BB962C8B-B14F-4D97-AF65-F5344CB8AC3E}">
        <p14:creationId xmlns:p14="http://schemas.microsoft.com/office/powerpoint/2010/main" val="258675462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1" y="68290"/>
            <a:ext cx="12188825" cy="307777"/>
          </a:xfrm>
          <a:prstGeom prst="rect">
            <a:avLst/>
          </a:prstGeom>
          <a:solidFill>
            <a:schemeClr val="bg2"/>
          </a:solidFill>
          <a:ln/>
        </p:spPr>
        <p:style>
          <a:lnRef idx="1">
            <a:schemeClr val="accent1"/>
          </a:lnRef>
          <a:fillRef idx="3">
            <a:schemeClr val="accent1"/>
          </a:fillRef>
          <a:effectRef idx="2">
            <a:schemeClr val="accent1"/>
          </a:effectRef>
          <a:fontRef idx="minor">
            <a:schemeClr val="lt1"/>
          </a:fontRef>
        </p:style>
        <p:txBody>
          <a:bodyPr wrap="square">
            <a:spAutoFit/>
          </a:bodyPr>
          <a:lstStyle>
            <a:defPPr>
              <a:defRPr lang="en-US"/>
            </a:defPPr>
            <a:lvl1pPr>
              <a:defRPr sz="2400" b="1">
                <a:latin typeface="Copperplate Gothic Bold" pitchFamily="34" charset="0"/>
                <a:cs typeface="Arial" pitchFamily="34" charset="0"/>
              </a:defRPr>
            </a:lvl1pPr>
            <a:lvl2pPr marL="742950" indent="-285750" eaLnBrk="0" hangingPunct="0">
              <a:defRPr>
                <a:latin typeface="Arial" pitchFamily="34" charset="0"/>
                <a:cs typeface="Arial" pitchFamily="34" charset="0"/>
              </a:defRPr>
            </a:lvl2pPr>
            <a:lvl3pPr marL="1143000" indent="-228600" eaLnBrk="0" hangingPunct="0">
              <a:defRPr>
                <a:latin typeface="Arial" pitchFamily="34" charset="0"/>
                <a:cs typeface="Arial" pitchFamily="34" charset="0"/>
              </a:defRPr>
            </a:lvl3pPr>
            <a:lvl4pPr marL="1600200" indent="-228600" eaLnBrk="0" hangingPunct="0">
              <a:defRPr>
                <a:latin typeface="Arial" pitchFamily="34" charset="0"/>
                <a:cs typeface="Arial" pitchFamily="34" charset="0"/>
              </a:defRPr>
            </a:lvl4pPr>
            <a:lvl5pPr marL="2057400" indent="-228600" eaLnBrk="0" hangingPunct="0">
              <a:defRPr>
                <a:latin typeface="Arial" pitchFamily="34" charset="0"/>
                <a:cs typeface="Arial" pitchFamily="34" charset="0"/>
              </a:defRPr>
            </a:lvl5pPr>
            <a:lvl6pPr marL="2514600" indent="-228600" eaLnBrk="0" fontAlgn="base" hangingPunct="0">
              <a:spcBef>
                <a:spcPct val="0"/>
              </a:spcBef>
              <a:spcAft>
                <a:spcPct val="0"/>
              </a:spcAft>
              <a:defRPr>
                <a:latin typeface="Arial" pitchFamily="34" charset="0"/>
                <a:cs typeface="Arial" pitchFamily="34" charset="0"/>
              </a:defRPr>
            </a:lvl6pPr>
            <a:lvl7pPr marL="2971800" indent="-228600" eaLnBrk="0" fontAlgn="base" hangingPunct="0">
              <a:spcBef>
                <a:spcPct val="0"/>
              </a:spcBef>
              <a:spcAft>
                <a:spcPct val="0"/>
              </a:spcAft>
              <a:defRPr>
                <a:latin typeface="Arial" pitchFamily="34" charset="0"/>
                <a:cs typeface="Arial" pitchFamily="34" charset="0"/>
              </a:defRPr>
            </a:lvl7pPr>
            <a:lvl8pPr marL="3429000" indent="-228600" eaLnBrk="0" fontAlgn="base" hangingPunct="0">
              <a:spcBef>
                <a:spcPct val="0"/>
              </a:spcBef>
              <a:spcAft>
                <a:spcPct val="0"/>
              </a:spcAft>
              <a:defRPr>
                <a:latin typeface="Arial" pitchFamily="34" charset="0"/>
                <a:cs typeface="Arial" pitchFamily="34" charset="0"/>
              </a:defRPr>
            </a:lvl8pPr>
            <a:lvl9pPr marL="3886200" indent="-228600" eaLnBrk="0" fontAlgn="base" hangingPunct="0">
              <a:spcBef>
                <a:spcPct val="0"/>
              </a:spcBef>
              <a:spcAft>
                <a:spcPct val="0"/>
              </a:spcAft>
              <a:defRPr>
                <a:latin typeface="Arial" pitchFamily="34" charset="0"/>
                <a:cs typeface="Arial" pitchFamily="34" charset="0"/>
              </a:defRPr>
            </a:lvl9pPr>
          </a:lstStyle>
          <a:p>
            <a:pPr algn="ctr"/>
            <a:r>
              <a:rPr lang="en-US" altLang="en-US" sz="1400" dirty="0">
                <a:solidFill>
                  <a:schemeClr val="bg2">
                    <a:lumMod val="25000"/>
                  </a:schemeClr>
                </a:solidFill>
              </a:rPr>
              <a:t>Animal feed</a:t>
            </a:r>
          </a:p>
        </p:txBody>
      </p:sp>
      <p:graphicFrame>
        <p:nvGraphicFramePr>
          <p:cNvPr id="5" name="Diagram 4"/>
          <p:cNvGraphicFramePr/>
          <p:nvPr>
            <p:extLst>
              <p:ext uri="{D42A27DB-BD31-4B8C-83A1-F6EECF244321}">
                <p14:modId xmlns:p14="http://schemas.microsoft.com/office/powerpoint/2010/main" val="4250537285"/>
              </p:ext>
            </p:extLst>
          </p:nvPr>
        </p:nvGraphicFramePr>
        <p:xfrm>
          <a:off x="27263" y="549534"/>
          <a:ext cx="2435897" cy="5689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lowchart: Display 9">
            <a:extLst>
              <a:ext uri="{FF2B5EF4-FFF2-40B4-BE49-F238E27FC236}">
                <a16:creationId xmlns:a16="http://schemas.microsoft.com/office/drawing/2014/main" id="{4BD6A3C9-756C-404A-9FF3-9D5F54587BAD}"/>
              </a:ext>
            </a:extLst>
          </p:cNvPr>
          <p:cNvSpPr/>
          <p:nvPr/>
        </p:nvSpPr>
        <p:spPr>
          <a:xfrm>
            <a:off x="2612380" y="3586204"/>
            <a:ext cx="4706050" cy="523084"/>
          </a:xfrm>
          <a:prstGeom prst="flowChartDisp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t>Local millets and oil crops use in feed composition </a:t>
            </a:r>
            <a:endParaRPr lang="hi-IN" sz="1400" b="1" dirty="0"/>
          </a:p>
        </p:txBody>
      </p:sp>
      <p:sp>
        <p:nvSpPr>
          <p:cNvPr id="15" name="Flowchart: Display 14">
            <a:extLst>
              <a:ext uri="{FF2B5EF4-FFF2-40B4-BE49-F238E27FC236}">
                <a16:creationId xmlns:a16="http://schemas.microsoft.com/office/drawing/2014/main" id="{479CEB08-0DEE-48E4-BCBE-41AE1B9B07E6}"/>
              </a:ext>
            </a:extLst>
          </p:cNvPr>
          <p:cNvSpPr/>
          <p:nvPr/>
        </p:nvSpPr>
        <p:spPr>
          <a:xfrm>
            <a:off x="2612380" y="4879202"/>
            <a:ext cx="4706050" cy="523084"/>
          </a:xfrm>
          <a:prstGeom prst="flowChartDisp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t>3 variants :  Cattle feed, Poultry Feed, Goat/Sheep Feed </a:t>
            </a:r>
            <a:endParaRPr lang="hi-IN" sz="1400" b="1" dirty="0"/>
          </a:p>
        </p:txBody>
      </p:sp>
      <p:sp>
        <p:nvSpPr>
          <p:cNvPr id="16" name="Flowchart: Display 15">
            <a:extLst>
              <a:ext uri="{FF2B5EF4-FFF2-40B4-BE49-F238E27FC236}">
                <a16:creationId xmlns:a16="http://schemas.microsoft.com/office/drawing/2014/main" id="{66AFB43C-5927-43ED-B913-BD3F4B98A7C8}"/>
              </a:ext>
            </a:extLst>
          </p:cNvPr>
          <p:cNvSpPr/>
          <p:nvPr/>
        </p:nvSpPr>
        <p:spPr>
          <a:xfrm>
            <a:off x="2594407" y="4242724"/>
            <a:ext cx="4706050" cy="523084"/>
          </a:xfrm>
          <a:prstGeom prst="flowChartDisp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t>Pelleting facility in 7 units </a:t>
            </a:r>
            <a:endParaRPr lang="hi-IN" sz="1400" b="1" dirty="0"/>
          </a:p>
        </p:txBody>
      </p:sp>
      <p:sp>
        <p:nvSpPr>
          <p:cNvPr id="17" name="Flowchart: Display 16">
            <a:extLst>
              <a:ext uri="{FF2B5EF4-FFF2-40B4-BE49-F238E27FC236}">
                <a16:creationId xmlns:a16="http://schemas.microsoft.com/office/drawing/2014/main" id="{FD7FDA1C-07BD-461C-9A35-C53B5D8A899E}"/>
              </a:ext>
            </a:extLst>
          </p:cNvPr>
          <p:cNvSpPr/>
          <p:nvPr/>
        </p:nvSpPr>
        <p:spPr>
          <a:xfrm>
            <a:off x="2517370" y="5490276"/>
            <a:ext cx="4948642" cy="681924"/>
          </a:xfrm>
          <a:prstGeom prst="flowChartDisp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t>Direct employment : 12  youths</a:t>
            </a:r>
          </a:p>
        </p:txBody>
      </p:sp>
      <p:sp>
        <p:nvSpPr>
          <p:cNvPr id="18" name="Oval 17">
            <a:extLst>
              <a:ext uri="{FF2B5EF4-FFF2-40B4-BE49-F238E27FC236}">
                <a16:creationId xmlns:a16="http://schemas.microsoft.com/office/drawing/2014/main" id="{EB6F3D83-8322-4A14-9BFE-2ACEF34AABFA}"/>
              </a:ext>
            </a:extLst>
          </p:cNvPr>
          <p:cNvSpPr/>
          <p:nvPr/>
        </p:nvSpPr>
        <p:spPr>
          <a:xfrm>
            <a:off x="8694518" y="507265"/>
            <a:ext cx="1939742" cy="1750765"/>
          </a:xfrm>
          <a:prstGeom prst="ellipse">
            <a:avLst/>
          </a:prstGeom>
          <a:blipFill>
            <a:blip r:embed="rId8" cstate="print">
              <a:extLst>
                <a:ext uri="{28A0092B-C50C-407E-A947-70E740481C1C}">
                  <a14:useLocalDpi xmlns:a14="http://schemas.microsoft.com/office/drawing/2010/main" val="0"/>
                </a:ext>
              </a:extLst>
            </a:blip>
            <a:stretch>
              <a:fillRect t="-55000" b="-55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i-IN" sz="1799"/>
          </a:p>
        </p:txBody>
      </p:sp>
      <p:pic>
        <p:nvPicPr>
          <p:cNvPr id="21" name="Picture 20">
            <a:extLst>
              <a:ext uri="{FF2B5EF4-FFF2-40B4-BE49-F238E27FC236}">
                <a16:creationId xmlns:a16="http://schemas.microsoft.com/office/drawing/2014/main" id="{EB037DAB-04F8-4FE9-9F85-B69DA490036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40599" y="4242724"/>
            <a:ext cx="3359967" cy="2050138"/>
          </a:xfrm>
          <a:prstGeom prst="rect">
            <a:avLst/>
          </a:prstGeom>
          <a:ln>
            <a:noFill/>
          </a:ln>
          <a:effectLst>
            <a:softEdge rad="112500"/>
          </a:effectLst>
        </p:spPr>
      </p:pic>
      <p:pic>
        <p:nvPicPr>
          <p:cNvPr id="13" name="Picture 12">
            <a:extLst>
              <a:ext uri="{FF2B5EF4-FFF2-40B4-BE49-F238E27FC236}">
                <a16:creationId xmlns:a16="http://schemas.microsoft.com/office/drawing/2014/main" id="{11BE0734-FF0D-4715-8E55-CFD7B5CED59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632249" y="671072"/>
            <a:ext cx="3583043" cy="2530175"/>
          </a:xfrm>
          <a:prstGeom prst="rect">
            <a:avLst/>
          </a:prstGeom>
        </p:spPr>
      </p:pic>
      <p:pic>
        <p:nvPicPr>
          <p:cNvPr id="14" name="Picture 13">
            <a:extLst>
              <a:ext uri="{FF2B5EF4-FFF2-40B4-BE49-F238E27FC236}">
                <a16:creationId xmlns:a16="http://schemas.microsoft.com/office/drawing/2014/main" id="{223A4DF2-8F8D-4DF8-8F93-6D871D0D2C5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18911"/>
          <a:stretch/>
        </p:blipFill>
        <p:spPr>
          <a:xfrm>
            <a:off x="8330280" y="2340786"/>
            <a:ext cx="2905151" cy="1809395"/>
          </a:xfrm>
          <a:prstGeom prst="rect">
            <a:avLst/>
          </a:prstGeom>
        </p:spPr>
      </p:pic>
    </p:spTree>
    <p:extLst>
      <p:ext uri="{BB962C8B-B14F-4D97-AF65-F5344CB8AC3E}">
        <p14:creationId xmlns:p14="http://schemas.microsoft.com/office/powerpoint/2010/main" val="68363994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9E49334-B38E-4F45-9AFC-24B9B442E7D9}"/>
              </a:ext>
            </a:extLst>
          </p:cNvPr>
          <p:cNvSpPr/>
          <p:nvPr/>
        </p:nvSpPr>
        <p:spPr>
          <a:xfrm>
            <a:off x="7983476" y="1131890"/>
            <a:ext cx="3859795" cy="3679824"/>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nSpc>
                <a:spcPct val="107000"/>
              </a:lnSpc>
              <a:spcAft>
                <a:spcPts val="800"/>
              </a:spcAft>
            </a:pPr>
            <a:r>
              <a:rPr lang="en-IN" sz="1800" b="1" dirty="0">
                <a:latin typeface="Times New Roman" panose="02020603050405020304" pitchFamily="18" charset="0"/>
              </a:rPr>
              <a:t>Product Lines:</a:t>
            </a:r>
          </a:p>
          <a:p>
            <a:pPr>
              <a:lnSpc>
                <a:spcPct val="107000"/>
              </a:lnSpc>
              <a:spcAft>
                <a:spcPts val="800"/>
              </a:spcAft>
            </a:pPr>
            <a:r>
              <a:rPr lang="en-IN" sz="1800" i="1" dirty="0">
                <a:latin typeface="Times New Roman" panose="02020603050405020304" pitchFamily="18" charset="0"/>
              </a:rPr>
              <a:t>Cattle feed (Mesh)       </a:t>
            </a:r>
          </a:p>
          <a:p>
            <a:pPr>
              <a:lnSpc>
                <a:spcPct val="107000"/>
              </a:lnSpc>
              <a:spcAft>
                <a:spcPts val="800"/>
              </a:spcAft>
            </a:pPr>
            <a:r>
              <a:rPr lang="en-IN" sz="1800" i="1" dirty="0">
                <a:latin typeface="Times New Roman" panose="02020603050405020304" pitchFamily="18" charset="0"/>
              </a:rPr>
              <a:t>Cattle Feed (Pellets)       </a:t>
            </a:r>
          </a:p>
          <a:p>
            <a:pPr>
              <a:lnSpc>
                <a:spcPct val="107000"/>
              </a:lnSpc>
              <a:spcAft>
                <a:spcPts val="800"/>
              </a:spcAft>
            </a:pPr>
            <a:r>
              <a:rPr lang="en-IN" sz="1800" i="1" dirty="0">
                <a:latin typeface="Times New Roman" panose="02020603050405020304" pitchFamily="18" charset="0"/>
              </a:rPr>
              <a:t>Poultry Feed (Mesh)     </a:t>
            </a:r>
          </a:p>
          <a:p>
            <a:pPr>
              <a:lnSpc>
                <a:spcPct val="107000"/>
              </a:lnSpc>
              <a:spcAft>
                <a:spcPts val="800"/>
              </a:spcAft>
            </a:pPr>
            <a:r>
              <a:rPr lang="en-IN" sz="1800" i="1" dirty="0">
                <a:latin typeface="Times New Roman" panose="02020603050405020304" pitchFamily="18" charset="0"/>
              </a:rPr>
              <a:t>Goat Feed </a:t>
            </a:r>
            <a:endParaRPr lang="en-US" sz="1800" i="1" dirty="0">
              <a:latin typeface="Times New Roman" panose="02020603050405020304" pitchFamily="18" charset="0"/>
            </a:endParaRPr>
          </a:p>
        </p:txBody>
      </p:sp>
      <p:sp>
        <p:nvSpPr>
          <p:cNvPr id="3" name="Rectangle 2">
            <a:extLst>
              <a:ext uri="{FF2B5EF4-FFF2-40B4-BE49-F238E27FC236}">
                <a16:creationId xmlns:a16="http://schemas.microsoft.com/office/drawing/2014/main" id="{9151D44D-2781-45E7-A6A9-EBB64F78919C}"/>
              </a:ext>
            </a:extLst>
          </p:cNvPr>
          <p:cNvSpPr/>
          <p:nvPr/>
        </p:nvSpPr>
        <p:spPr>
          <a:xfrm>
            <a:off x="303212" y="304800"/>
            <a:ext cx="7396978" cy="58674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sz="1800" dirty="0">
              <a:latin typeface="Times New Roman" panose="02020603050405020304" pitchFamily="18" charset="0"/>
            </a:endParaRPr>
          </a:p>
          <a:p>
            <a:pPr marL="285750" indent="-285750">
              <a:buFont typeface="Arial" panose="020B0604020202020204" pitchFamily="34" charset="0"/>
              <a:buChar char="•"/>
            </a:pPr>
            <a:r>
              <a:rPr lang="en-IN" sz="1800" dirty="0">
                <a:latin typeface="Times New Roman" panose="02020603050405020304" pitchFamily="18" charset="0"/>
              </a:rPr>
              <a:t>In 2016-18, </a:t>
            </a:r>
            <a:r>
              <a:rPr lang="en-US" sz="1800" b="1" dirty="0">
                <a:latin typeface="Times New Roman" panose="02020603050405020304" pitchFamily="18" charset="0"/>
              </a:rPr>
              <a:t>International Livestock Research Institute</a:t>
            </a:r>
            <a:r>
              <a:rPr lang="en-US" sz="1800" dirty="0">
                <a:latin typeface="Times New Roman" panose="02020603050405020304" pitchFamily="18" charset="0"/>
              </a:rPr>
              <a:t>, </a:t>
            </a:r>
            <a:r>
              <a:rPr lang="en-IN" sz="1800" dirty="0">
                <a:latin typeface="Times New Roman" panose="02020603050405020304" pitchFamily="18" charset="0"/>
              </a:rPr>
              <a:t>conducted research and trials to standardize the product as per hill cattle requirements by utilization of locally available raw material, especially millets (Finger millet and Barnyard millet) </a:t>
            </a:r>
          </a:p>
          <a:p>
            <a:pPr marL="285750" indent="-285750">
              <a:buFont typeface="Arial" panose="020B0604020202020204" pitchFamily="34" charset="0"/>
              <a:buChar char="•"/>
            </a:pPr>
            <a:endParaRPr lang="en-IN" dirty="0">
              <a:latin typeface="Times New Roman" panose="02020603050405020304" pitchFamily="18" charset="0"/>
            </a:endParaRPr>
          </a:p>
          <a:p>
            <a:pPr marL="285750" indent="-285750">
              <a:buFont typeface="Arial" panose="020B0604020202020204" pitchFamily="34" charset="0"/>
              <a:buChar char="•"/>
            </a:pPr>
            <a:r>
              <a:rPr lang="en-US" sz="1800" dirty="0">
                <a:latin typeface="Times New Roman" panose="02020603050405020304" pitchFamily="18" charset="0"/>
              </a:rPr>
              <a:t>Controlled field trials on livestock were carried out under the technical guidance of </a:t>
            </a:r>
            <a:r>
              <a:rPr lang="en-IN" sz="1800" dirty="0">
                <a:latin typeface="Times New Roman" panose="02020603050405020304" pitchFamily="18" charset="0"/>
              </a:rPr>
              <a:t> </a:t>
            </a:r>
            <a:r>
              <a:rPr lang="en-IN" sz="1800" b="1" dirty="0">
                <a:latin typeface="Times New Roman" panose="02020603050405020304" pitchFamily="18" charset="0"/>
              </a:rPr>
              <a:t>ILRI</a:t>
            </a:r>
            <a:r>
              <a:rPr lang="en-US" sz="1800" dirty="0">
                <a:latin typeface="Times New Roman" panose="02020603050405020304" pitchFamily="18" charset="0"/>
              </a:rPr>
              <a:t>. </a:t>
            </a:r>
          </a:p>
          <a:p>
            <a:pPr marL="285750" indent="-285750">
              <a:buFont typeface="Arial" panose="020B0604020202020204" pitchFamily="34" charset="0"/>
              <a:buChar char="•"/>
            </a:pPr>
            <a:endParaRPr lang="en-US" dirty="0">
              <a:latin typeface="Times New Roman" panose="02020603050405020304" pitchFamily="18" charset="0"/>
            </a:endParaRPr>
          </a:p>
          <a:p>
            <a:pPr marL="285750" indent="-285750">
              <a:buFont typeface="Arial" panose="020B0604020202020204" pitchFamily="34" charset="0"/>
              <a:buChar char="•"/>
            </a:pPr>
            <a:r>
              <a:rPr lang="en-US" dirty="0" err="1">
                <a:latin typeface="Times New Roman" panose="02020603050405020304" pitchFamily="18" charset="0"/>
              </a:rPr>
              <a:t>Himmotthan</a:t>
            </a:r>
            <a:r>
              <a:rPr lang="en-US" dirty="0">
                <a:latin typeface="Times New Roman" panose="02020603050405020304" pitchFamily="18" charset="0"/>
              </a:rPr>
              <a:t> Society facilitate the Self Reliant Co-operatives in establishing animal feed units</a:t>
            </a:r>
          </a:p>
          <a:p>
            <a:pPr marL="285750" indent="-285750">
              <a:buFont typeface="Arial" panose="020B0604020202020204" pitchFamily="34" charset="0"/>
              <a:buChar char="•"/>
            </a:pPr>
            <a:endParaRPr lang="en-US" sz="1800" dirty="0">
              <a:latin typeface="Times New Roman" panose="02020603050405020304" pitchFamily="18" charset="0"/>
            </a:endParaRPr>
          </a:p>
          <a:p>
            <a:pPr marL="285750" indent="-285750">
              <a:buFont typeface="Arial" panose="020B0604020202020204" pitchFamily="34" charset="0"/>
              <a:buChar char="•"/>
            </a:pPr>
            <a:r>
              <a:rPr lang="en-US" sz="1800" dirty="0">
                <a:latin typeface="Times New Roman" panose="02020603050405020304" pitchFamily="18" charset="0"/>
              </a:rPr>
              <a:t>Keeping in view the geographical challenges &amp; raw material availability, 12 animal feed units are established. The feed is manufactured as per quality standard established by ILRI. </a:t>
            </a:r>
          </a:p>
          <a:p>
            <a:pPr marL="285750" indent="-285750">
              <a:buFont typeface="Arial" panose="020B0604020202020204" pitchFamily="34" charset="0"/>
              <a:buChar char="•"/>
            </a:pPr>
            <a:endParaRPr lang="en-US" dirty="0">
              <a:latin typeface="Times New Roman" panose="02020603050405020304" pitchFamily="18" charset="0"/>
            </a:endParaRPr>
          </a:p>
          <a:p>
            <a:pPr marL="285750" indent="-285750">
              <a:buFont typeface="Arial" panose="020B0604020202020204" pitchFamily="34" charset="0"/>
              <a:buChar char="•"/>
            </a:pPr>
            <a:r>
              <a:rPr lang="en-IN" sz="1800" dirty="0">
                <a:latin typeface="Times New Roman" panose="02020603050405020304" pitchFamily="18" charset="0"/>
              </a:rPr>
              <a:t>Units are catering local demand of feed</a:t>
            </a:r>
          </a:p>
          <a:p>
            <a:pPr marL="285750" indent="-285750">
              <a:buFont typeface="Arial" panose="020B0604020202020204" pitchFamily="34" charset="0"/>
              <a:buChar char="•"/>
            </a:pPr>
            <a:endParaRPr lang="en-IN" dirty="0">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n-US" sz="1800" dirty="0">
                <a:latin typeface="Times New Roman" panose="02020603050405020304" pitchFamily="18" charset="0"/>
                <a:ea typeface="Calibri" panose="020F0502020204030204" pitchFamily="34" charset="0"/>
              </a:rPr>
              <a:t>Feed is presently manufactured under uniform composition, keeping in view the seasonal availability of local grains under the guidance of nutritionist and regular testing of products to ensue adequate Crude Protein and Energy requirements </a:t>
            </a:r>
            <a:endParaRPr lang="en-US" sz="1800" dirty="0">
              <a:solidFill>
                <a:prstClr val="black"/>
              </a:solidFill>
            </a:endParaRPr>
          </a:p>
          <a:p>
            <a:pPr marL="285750" indent="-285750">
              <a:buFont typeface="Arial" panose="020B0604020202020204" pitchFamily="34" charset="0"/>
              <a:buChar char="•"/>
            </a:pPr>
            <a:endParaRPr lang="en-IN" sz="1800" dirty="0">
              <a:latin typeface="Times New Roman" panose="02020603050405020304" pitchFamily="18" charset="0"/>
            </a:endParaRPr>
          </a:p>
        </p:txBody>
      </p:sp>
    </p:spTree>
    <p:extLst>
      <p:ext uri="{BB962C8B-B14F-4D97-AF65-F5344CB8AC3E}">
        <p14:creationId xmlns:p14="http://schemas.microsoft.com/office/powerpoint/2010/main" val="362559723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10FFCB91-4295-4AD9-82B1-1906AD0E5F22}"/>
              </a:ext>
            </a:extLst>
          </p:cNvPr>
          <p:cNvCxnSpPr>
            <a:cxnSpLocks/>
          </p:cNvCxnSpPr>
          <p:nvPr/>
        </p:nvCxnSpPr>
        <p:spPr>
          <a:xfrm flipH="1" flipV="1">
            <a:off x="6424743" y="1949674"/>
            <a:ext cx="15334" cy="3284599"/>
          </a:xfrm>
          <a:prstGeom prst="line">
            <a:avLst/>
          </a:prstGeom>
          <a:ln w="63500"/>
        </p:spPr>
        <p:style>
          <a:lnRef idx="3">
            <a:schemeClr val="accent4"/>
          </a:lnRef>
          <a:fillRef idx="0">
            <a:schemeClr val="accent4"/>
          </a:fillRef>
          <a:effectRef idx="2">
            <a:schemeClr val="accent4"/>
          </a:effectRef>
          <a:fontRef idx="minor">
            <a:schemeClr val="tx1"/>
          </a:fontRef>
        </p:style>
      </p:cxnSp>
      <p:grpSp>
        <p:nvGrpSpPr>
          <p:cNvPr id="5" name="Group 4">
            <a:extLst>
              <a:ext uri="{FF2B5EF4-FFF2-40B4-BE49-F238E27FC236}">
                <a16:creationId xmlns:a16="http://schemas.microsoft.com/office/drawing/2014/main" id="{49CDD2E5-4253-40C4-8099-42258D4CEF35}"/>
              </a:ext>
            </a:extLst>
          </p:cNvPr>
          <p:cNvGrpSpPr/>
          <p:nvPr/>
        </p:nvGrpSpPr>
        <p:grpSpPr>
          <a:xfrm>
            <a:off x="595305" y="1066800"/>
            <a:ext cx="5216937" cy="4559483"/>
            <a:chOff x="7120538" y="373567"/>
            <a:chExt cx="5014526" cy="2923703"/>
          </a:xfrm>
        </p:grpSpPr>
        <p:sp>
          <p:nvSpPr>
            <p:cNvPr id="4" name="Rectangle 3">
              <a:extLst>
                <a:ext uri="{FF2B5EF4-FFF2-40B4-BE49-F238E27FC236}">
                  <a16:creationId xmlns:a16="http://schemas.microsoft.com/office/drawing/2014/main" id="{1D3FBAEE-2DF1-4DEA-AFFA-D68717C6C447}"/>
                </a:ext>
              </a:extLst>
            </p:cNvPr>
            <p:cNvSpPr/>
            <p:nvPr/>
          </p:nvSpPr>
          <p:spPr>
            <a:xfrm>
              <a:off x="7120538" y="373567"/>
              <a:ext cx="5014526" cy="29237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hi-IN" sz="1799" dirty="0">
                <a:solidFill>
                  <a:schemeClr val="tx1"/>
                </a:solidFill>
              </a:endParaRPr>
            </a:p>
          </p:txBody>
        </p:sp>
        <p:grpSp>
          <p:nvGrpSpPr>
            <p:cNvPr id="31" name="Group 30">
              <a:extLst>
                <a:ext uri="{FF2B5EF4-FFF2-40B4-BE49-F238E27FC236}">
                  <a16:creationId xmlns:a16="http://schemas.microsoft.com/office/drawing/2014/main" id="{B4BAEF12-A4E4-4472-969D-FF353CE317E7}"/>
                </a:ext>
              </a:extLst>
            </p:cNvPr>
            <p:cNvGrpSpPr/>
            <p:nvPr/>
          </p:nvGrpSpPr>
          <p:grpSpPr>
            <a:xfrm>
              <a:off x="7157547" y="630613"/>
              <a:ext cx="4887924" cy="2629421"/>
              <a:chOff x="255681" y="1369652"/>
              <a:chExt cx="3870729" cy="3395904"/>
            </a:xfrm>
          </p:grpSpPr>
          <p:sp>
            <p:nvSpPr>
              <p:cNvPr id="32" name="Rectangle: Rounded Corners 31">
                <a:extLst>
                  <a:ext uri="{FF2B5EF4-FFF2-40B4-BE49-F238E27FC236}">
                    <a16:creationId xmlns:a16="http://schemas.microsoft.com/office/drawing/2014/main" id="{2BA1D183-1068-4EA4-91AC-F086E5772017}"/>
                  </a:ext>
                </a:extLst>
              </p:cNvPr>
              <p:cNvSpPr/>
              <p:nvPr/>
            </p:nvSpPr>
            <p:spPr>
              <a:xfrm>
                <a:off x="348320" y="1369653"/>
                <a:ext cx="1825920" cy="381729"/>
              </a:xfrm>
              <a:prstGeom prst="roundRect">
                <a:avLst/>
              </a:prstGeom>
              <a:ln>
                <a:solidFill>
                  <a:schemeClr val="accent2">
                    <a:lumMod val="50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IN" sz="1400" b="1" dirty="0">
                    <a:solidFill>
                      <a:schemeClr val="tx1"/>
                    </a:solidFill>
                  </a:rPr>
                  <a:t>Raw Material Supply </a:t>
                </a:r>
                <a:endParaRPr lang="hi-IN" sz="1400" b="1" dirty="0">
                  <a:solidFill>
                    <a:schemeClr val="tx1"/>
                  </a:solidFill>
                </a:endParaRPr>
              </a:p>
            </p:txBody>
          </p:sp>
          <p:sp>
            <p:nvSpPr>
              <p:cNvPr id="33" name="Rectangle: Rounded Corners 32">
                <a:extLst>
                  <a:ext uri="{FF2B5EF4-FFF2-40B4-BE49-F238E27FC236}">
                    <a16:creationId xmlns:a16="http://schemas.microsoft.com/office/drawing/2014/main" id="{3A4B61A2-49A2-4671-83D6-ED6483AA3035}"/>
                  </a:ext>
                </a:extLst>
              </p:cNvPr>
              <p:cNvSpPr/>
              <p:nvPr/>
            </p:nvSpPr>
            <p:spPr>
              <a:xfrm>
                <a:off x="255681" y="2098570"/>
                <a:ext cx="2003277" cy="707885"/>
              </a:xfrm>
              <a:prstGeom prst="roundRect">
                <a:avLst/>
              </a:prstGeom>
              <a:ln>
                <a:solidFill>
                  <a:schemeClr val="accent2">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1400" b="1" dirty="0">
                    <a:solidFill>
                      <a:schemeClr val="tx1"/>
                    </a:solidFill>
                  </a:rPr>
                  <a:t>Manufacturing  &amp; Quality Control </a:t>
                </a:r>
                <a:endParaRPr lang="hi-IN" sz="1400" b="1" dirty="0">
                  <a:solidFill>
                    <a:schemeClr val="tx1"/>
                  </a:solidFill>
                </a:endParaRPr>
              </a:p>
            </p:txBody>
          </p:sp>
          <p:sp>
            <p:nvSpPr>
              <p:cNvPr id="34" name="Rectangle: Rounded Corners 33">
                <a:extLst>
                  <a:ext uri="{FF2B5EF4-FFF2-40B4-BE49-F238E27FC236}">
                    <a16:creationId xmlns:a16="http://schemas.microsoft.com/office/drawing/2014/main" id="{E3548DB6-D8A8-4F19-8FBF-E4C128BC75F4}"/>
                  </a:ext>
                </a:extLst>
              </p:cNvPr>
              <p:cNvSpPr/>
              <p:nvPr/>
            </p:nvSpPr>
            <p:spPr>
              <a:xfrm>
                <a:off x="260542" y="3223047"/>
                <a:ext cx="1998416" cy="707885"/>
              </a:xfrm>
              <a:prstGeom prst="roundRect">
                <a:avLst/>
              </a:prstGeom>
              <a:ln>
                <a:solidFill>
                  <a:schemeClr val="accent2">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IN" sz="1400" b="1" dirty="0">
                    <a:solidFill>
                      <a:schemeClr val="tx1"/>
                    </a:solidFill>
                  </a:rPr>
                  <a:t>Marketing &amp; Distribution </a:t>
                </a:r>
                <a:endParaRPr lang="hi-IN" sz="1400" b="1" dirty="0">
                  <a:solidFill>
                    <a:schemeClr val="tx1"/>
                  </a:solidFill>
                </a:endParaRPr>
              </a:p>
            </p:txBody>
          </p:sp>
          <p:sp>
            <p:nvSpPr>
              <p:cNvPr id="35" name="Arrow: Down 34">
                <a:extLst>
                  <a:ext uri="{FF2B5EF4-FFF2-40B4-BE49-F238E27FC236}">
                    <a16:creationId xmlns:a16="http://schemas.microsoft.com/office/drawing/2014/main" id="{20E82CBF-BA8F-4BB6-B8C1-3FD6E8FAD8C1}"/>
                  </a:ext>
                </a:extLst>
              </p:cNvPr>
              <p:cNvSpPr/>
              <p:nvPr/>
            </p:nvSpPr>
            <p:spPr>
              <a:xfrm>
                <a:off x="622832" y="1766002"/>
                <a:ext cx="1199176" cy="296811"/>
              </a:xfrm>
              <a:prstGeom prst="downArrow">
                <a:avLst/>
              </a:prstGeom>
              <a:ln>
                <a:solidFill>
                  <a:schemeClr val="accent2">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hi-IN" sz="1200">
                  <a:solidFill>
                    <a:schemeClr val="tx1"/>
                  </a:solidFill>
                </a:endParaRPr>
              </a:p>
            </p:txBody>
          </p:sp>
          <p:sp>
            <p:nvSpPr>
              <p:cNvPr id="36" name="Arrow: Down 35">
                <a:extLst>
                  <a:ext uri="{FF2B5EF4-FFF2-40B4-BE49-F238E27FC236}">
                    <a16:creationId xmlns:a16="http://schemas.microsoft.com/office/drawing/2014/main" id="{0870274C-0C4A-4675-A2B7-74EAE88446D4}"/>
                  </a:ext>
                </a:extLst>
              </p:cNvPr>
              <p:cNvSpPr/>
              <p:nvPr/>
            </p:nvSpPr>
            <p:spPr>
              <a:xfrm>
                <a:off x="519738" y="2806455"/>
                <a:ext cx="1405363" cy="407928"/>
              </a:xfrm>
              <a:prstGeom prst="downArrow">
                <a:avLst/>
              </a:prstGeom>
              <a:ln>
                <a:solidFill>
                  <a:schemeClr val="accent2">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hi-IN" sz="1200" dirty="0">
                  <a:solidFill>
                    <a:schemeClr val="tx1"/>
                  </a:solidFill>
                </a:endParaRPr>
              </a:p>
            </p:txBody>
          </p:sp>
          <p:sp>
            <p:nvSpPr>
              <p:cNvPr id="37" name="Right Brace 36">
                <a:extLst>
                  <a:ext uri="{FF2B5EF4-FFF2-40B4-BE49-F238E27FC236}">
                    <a16:creationId xmlns:a16="http://schemas.microsoft.com/office/drawing/2014/main" id="{E34DAB1A-61B0-4A6A-B04A-210C894C4C02}"/>
                  </a:ext>
                </a:extLst>
              </p:cNvPr>
              <p:cNvSpPr/>
              <p:nvPr/>
            </p:nvSpPr>
            <p:spPr>
              <a:xfrm>
                <a:off x="2313428" y="1369652"/>
                <a:ext cx="331791" cy="1450543"/>
              </a:xfrm>
              <a:prstGeom prst="rightBrace">
                <a:avLst>
                  <a:gd name="adj1" fmla="val 21846"/>
                  <a:gd name="adj2" fmla="val 50000"/>
                </a:avLst>
              </a:prstGeom>
              <a:ln>
                <a:solidFill>
                  <a:schemeClr val="accent2">
                    <a:lumMod val="50000"/>
                  </a:schemeClr>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hi-IN" sz="3199"/>
              </a:p>
            </p:txBody>
          </p:sp>
          <p:sp>
            <p:nvSpPr>
              <p:cNvPr id="38" name="Right Brace 37">
                <a:extLst>
                  <a:ext uri="{FF2B5EF4-FFF2-40B4-BE49-F238E27FC236}">
                    <a16:creationId xmlns:a16="http://schemas.microsoft.com/office/drawing/2014/main" id="{E9E14CB5-53C4-4EA4-B800-CC907029EEBF}"/>
                  </a:ext>
                </a:extLst>
              </p:cNvPr>
              <p:cNvSpPr/>
              <p:nvPr/>
            </p:nvSpPr>
            <p:spPr>
              <a:xfrm>
                <a:off x="2284692" y="3205292"/>
                <a:ext cx="389261" cy="670836"/>
              </a:xfrm>
              <a:prstGeom prst="rightBrace">
                <a:avLst/>
              </a:prstGeom>
              <a:ln>
                <a:solidFill>
                  <a:schemeClr val="accent2">
                    <a:lumMod val="50000"/>
                  </a:schemeClr>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hi-IN" sz="1799"/>
              </a:p>
            </p:txBody>
          </p:sp>
          <p:sp>
            <p:nvSpPr>
              <p:cNvPr id="39" name="Rectangle 38">
                <a:extLst>
                  <a:ext uri="{FF2B5EF4-FFF2-40B4-BE49-F238E27FC236}">
                    <a16:creationId xmlns:a16="http://schemas.microsoft.com/office/drawing/2014/main" id="{CE2882D4-F322-4311-903D-A02B90F2FAD4}"/>
                  </a:ext>
                </a:extLst>
              </p:cNvPr>
              <p:cNvSpPr/>
              <p:nvPr/>
            </p:nvSpPr>
            <p:spPr>
              <a:xfrm>
                <a:off x="2750378" y="1858778"/>
                <a:ext cx="1289595" cy="472290"/>
              </a:xfrm>
              <a:prstGeom prst="rect">
                <a:avLst/>
              </a:prstGeom>
              <a:ln w="41275">
                <a:solidFill>
                  <a:schemeClr val="accent2">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IN" sz="1200" b="1" dirty="0">
                    <a:solidFill>
                      <a:schemeClr val="tx1"/>
                    </a:solidFill>
                  </a:rPr>
                  <a:t>APEX INSTITUTE- TPCL </a:t>
                </a:r>
                <a:endParaRPr lang="hi-IN" sz="1200" b="1" dirty="0">
                  <a:solidFill>
                    <a:schemeClr val="tx1"/>
                  </a:solidFill>
                </a:endParaRPr>
              </a:p>
            </p:txBody>
          </p:sp>
          <p:sp>
            <p:nvSpPr>
              <p:cNvPr id="40" name="Rectangle 39">
                <a:extLst>
                  <a:ext uri="{FF2B5EF4-FFF2-40B4-BE49-F238E27FC236}">
                    <a16:creationId xmlns:a16="http://schemas.microsoft.com/office/drawing/2014/main" id="{AA2D6998-A72A-40AB-8CF8-0CC8EBE7FE0A}"/>
                  </a:ext>
                </a:extLst>
              </p:cNvPr>
              <p:cNvSpPr/>
              <p:nvPr/>
            </p:nvSpPr>
            <p:spPr>
              <a:xfrm>
                <a:off x="2750378" y="3311538"/>
                <a:ext cx="1376032" cy="674516"/>
              </a:xfrm>
              <a:prstGeom prst="rect">
                <a:avLst/>
              </a:prstGeom>
              <a:ln w="34925">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IN" sz="1100" b="1" dirty="0">
                    <a:solidFill>
                      <a:schemeClr val="tx1"/>
                    </a:solidFill>
                  </a:rPr>
                  <a:t>CLUSTER LEVEL COOPERATIVE </a:t>
                </a:r>
                <a:endParaRPr lang="hi-IN" sz="1100" b="1" dirty="0">
                  <a:solidFill>
                    <a:schemeClr val="tx1"/>
                  </a:solidFill>
                </a:endParaRPr>
              </a:p>
            </p:txBody>
          </p:sp>
          <p:sp>
            <p:nvSpPr>
              <p:cNvPr id="41" name="Rectangle: Diagonal Corners Snipped 40">
                <a:extLst>
                  <a:ext uri="{FF2B5EF4-FFF2-40B4-BE49-F238E27FC236}">
                    <a16:creationId xmlns:a16="http://schemas.microsoft.com/office/drawing/2014/main" id="{AE259A30-7CA9-4B0B-9A11-01109B669418}"/>
                  </a:ext>
                </a:extLst>
              </p:cNvPr>
              <p:cNvSpPr/>
              <p:nvPr/>
            </p:nvSpPr>
            <p:spPr>
              <a:xfrm>
                <a:off x="469346" y="4410257"/>
                <a:ext cx="633126" cy="343823"/>
              </a:xfrm>
              <a:prstGeom prst="snip2DiagRect">
                <a:avLst/>
              </a:prstGeom>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rPr>
                  <a:t>SRC</a:t>
                </a:r>
                <a:endParaRPr lang="hi-IN" sz="1200" dirty="0">
                  <a:solidFill>
                    <a:schemeClr val="tx1"/>
                  </a:solidFill>
                </a:endParaRPr>
              </a:p>
            </p:txBody>
          </p:sp>
          <p:sp>
            <p:nvSpPr>
              <p:cNvPr id="42" name="Rectangle: Diagonal Corners Snipped 41">
                <a:extLst>
                  <a:ext uri="{FF2B5EF4-FFF2-40B4-BE49-F238E27FC236}">
                    <a16:creationId xmlns:a16="http://schemas.microsoft.com/office/drawing/2014/main" id="{C5B3E507-6DB1-404B-82D4-45E0BC6AE4A0}"/>
                  </a:ext>
                </a:extLst>
              </p:cNvPr>
              <p:cNvSpPr/>
              <p:nvPr/>
            </p:nvSpPr>
            <p:spPr>
              <a:xfrm>
                <a:off x="1496971" y="4437388"/>
                <a:ext cx="856260" cy="328168"/>
              </a:xfrm>
              <a:prstGeom prst="snip2DiagRect">
                <a:avLst/>
              </a:prstGeom>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solidFill>
                  </a:rPr>
                  <a:t>Farmer</a:t>
                </a:r>
                <a:endParaRPr lang="hi-IN" sz="1400" dirty="0">
                  <a:solidFill>
                    <a:schemeClr val="tx1"/>
                  </a:solidFill>
                </a:endParaRPr>
              </a:p>
            </p:txBody>
          </p:sp>
          <p:sp>
            <p:nvSpPr>
              <p:cNvPr id="43" name="Rectangle: Diagonal Corners Snipped 42">
                <a:extLst>
                  <a:ext uri="{FF2B5EF4-FFF2-40B4-BE49-F238E27FC236}">
                    <a16:creationId xmlns:a16="http://schemas.microsoft.com/office/drawing/2014/main" id="{66EDD1F9-2AAA-432D-A45A-72254D46E34A}"/>
                  </a:ext>
                </a:extLst>
              </p:cNvPr>
              <p:cNvSpPr/>
              <p:nvPr/>
            </p:nvSpPr>
            <p:spPr>
              <a:xfrm>
                <a:off x="2673953" y="4421217"/>
                <a:ext cx="874716" cy="331292"/>
              </a:xfrm>
              <a:prstGeom prst="snip2DiagRect">
                <a:avLst/>
              </a:prstGeom>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rPr>
                  <a:t>Retailer</a:t>
                </a:r>
                <a:endParaRPr lang="hi-IN" sz="1200" dirty="0">
                  <a:solidFill>
                    <a:schemeClr val="tx1"/>
                  </a:solidFill>
                </a:endParaRPr>
              </a:p>
            </p:txBody>
          </p:sp>
          <p:cxnSp>
            <p:nvCxnSpPr>
              <p:cNvPr id="44" name="Straight Connector 43">
                <a:extLst>
                  <a:ext uri="{FF2B5EF4-FFF2-40B4-BE49-F238E27FC236}">
                    <a16:creationId xmlns:a16="http://schemas.microsoft.com/office/drawing/2014/main" id="{57790CA3-6D0B-4865-91B1-B1D1A8251281}"/>
                  </a:ext>
                </a:extLst>
              </p:cNvPr>
              <p:cNvCxnSpPr/>
              <p:nvPr/>
            </p:nvCxnSpPr>
            <p:spPr>
              <a:xfrm>
                <a:off x="731520" y="4206240"/>
                <a:ext cx="2663655"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F1C6197-F078-4BB5-9D9A-10B22990376D}"/>
                  </a:ext>
                </a:extLst>
              </p:cNvPr>
              <p:cNvCxnSpPr>
                <a:cxnSpLocks/>
                <a:stCxn id="40" idx="2"/>
              </p:cNvCxnSpPr>
              <p:nvPr/>
            </p:nvCxnSpPr>
            <p:spPr>
              <a:xfrm flipH="1">
                <a:off x="3395175" y="3986054"/>
                <a:ext cx="43219" cy="220186"/>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C4F5DF3-71ED-488F-B119-1DB238BF02D2}"/>
                  </a:ext>
                </a:extLst>
              </p:cNvPr>
              <p:cNvCxnSpPr/>
              <p:nvPr/>
            </p:nvCxnSpPr>
            <p:spPr>
              <a:xfrm>
                <a:off x="731520" y="4206240"/>
                <a:ext cx="0" cy="231148"/>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B62902E-9CE7-433B-95C1-BC50F4AC1197}"/>
                  </a:ext>
                </a:extLst>
              </p:cNvPr>
              <p:cNvCxnSpPr>
                <a:cxnSpLocks/>
              </p:cNvCxnSpPr>
              <p:nvPr/>
            </p:nvCxnSpPr>
            <p:spPr>
              <a:xfrm>
                <a:off x="3395175" y="4190069"/>
                <a:ext cx="0" cy="231148"/>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B0C4A53-D1B7-4B45-B990-427E397BFC27}"/>
                  </a:ext>
                </a:extLst>
              </p:cNvPr>
              <p:cNvCxnSpPr/>
              <p:nvPr/>
            </p:nvCxnSpPr>
            <p:spPr>
              <a:xfrm>
                <a:off x="2063347" y="4206240"/>
                <a:ext cx="0" cy="231148"/>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graphicFrame>
        <p:nvGraphicFramePr>
          <p:cNvPr id="8" name="Table 7">
            <a:extLst>
              <a:ext uri="{FF2B5EF4-FFF2-40B4-BE49-F238E27FC236}">
                <a16:creationId xmlns:a16="http://schemas.microsoft.com/office/drawing/2014/main" id="{A16EB833-D1A2-4F1A-AA03-8549C1DB7C7B}"/>
              </a:ext>
            </a:extLst>
          </p:cNvPr>
          <p:cNvGraphicFramePr>
            <a:graphicFrameLocks noGrp="1"/>
          </p:cNvGraphicFramePr>
          <p:nvPr>
            <p:extLst>
              <p:ext uri="{D42A27DB-BD31-4B8C-83A1-F6EECF244321}">
                <p14:modId xmlns:p14="http://schemas.microsoft.com/office/powerpoint/2010/main" val="179748881"/>
              </p:ext>
            </p:extLst>
          </p:nvPr>
        </p:nvGraphicFramePr>
        <p:xfrm>
          <a:off x="7309326" y="3486904"/>
          <a:ext cx="3684043" cy="2761496"/>
        </p:xfrm>
        <a:graphic>
          <a:graphicData uri="http://schemas.openxmlformats.org/drawingml/2006/table">
            <a:tbl>
              <a:tblPr firstRow="1" firstCol="1" bandRow="1">
                <a:tableStyleId>{00A15C55-8517-42AA-B614-E9B94910E393}</a:tableStyleId>
              </a:tblPr>
              <a:tblGrid>
                <a:gridCol w="1598366">
                  <a:extLst>
                    <a:ext uri="{9D8B030D-6E8A-4147-A177-3AD203B41FA5}">
                      <a16:colId xmlns:a16="http://schemas.microsoft.com/office/drawing/2014/main" val="2409043853"/>
                    </a:ext>
                  </a:extLst>
                </a:gridCol>
                <a:gridCol w="2085677">
                  <a:extLst>
                    <a:ext uri="{9D8B030D-6E8A-4147-A177-3AD203B41FA5}">
                      <a16:colId xmlns:a16="http://schemas.microsoft.com/office/drawing/2014/main" val="3880892019"/>
                    </a:ext>
                  </a:extLst>
                </a:gridCol>
              </a:tblGrid>
              <a:tr h="329374">
                <a:tc>
                  <a:txBody>
                    <a:bodyPr/>
                    <a:lstStyle/>
                    <a:p>
                      <a:pPr>
                        <a:lnSpc>
                          <a:spcPct val="107000"/>
                        </a:lnSpc>
                        <a:spcAft>
                          <a:spcPts val="800"/>
                        </a:spcAft>
                      </a:pPr>
                      <a:r>
                        <a:rPr lang="en-US" sz="1200" dirty="0">
                          <a:solidFill>
                            <a:schemeClr val="tx1"/>
                          </a:solidFill>
                          <a:effectLst/>
                        </a:rPr>
                        <a:t>Total feed Units </a:t>
                      </a:r>
                      <a:endParaRPr lang="en-US" sz="12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62" marR="68562" marT="0" marB="0" anchor="b">
                    <a:solidFill>
                      <a:schemeClr val="bg2">
                        <a:lumMod val="75000"/>
                      </a:schemeClr>
                    </a:solidFill>
                  </a:tcPr>
                </a:tc>
                <a:tc>
                  <a:txBody>
                    <a:bodyPr/>
                    <a:lstStyle/>
                    <a:p>
                      <a:pPr algn="r">
                        <a:lnSpc>
                          <a:spcPct val="107000"/>
                        </a:lnSpc>
                        <a:spcAft>
                          <a:spcPts val="800"/>
                        </a:spcAft>
                      </a:pPr>
                      <a:r>
                        <a:rPr lang="en-US" sz="1200" b="0" dirty="0">
                          <a:solidFill>
                            <a:schemeClr val="tx1"/>
                          </a:solidFill>
                          <a:effectLst/>
                        </a:rPr>
                        <a:t>12</a:t>
                      </a:r>
                      <a:endParaRPr lang="en-US" sz="1200" b="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62" marR="68562" marT="0" marB="0" anchor="b">
                    <a:solidFill>
                      <a:schemeClr val="bg2">
                        <a:lumMod val="75000"/>
                      </a:schemeClr>
                    </a:solidFill>
                  </a:tcPr>
                </a:tc>
                <a:extLst>
                  <a:ext uri="{0D108BD9-81ED-4DB2-BD59-A6C34878D82A}">
                    <a16:rowId xmlns:a16="http://schemas.microsoft.com/office/drawing/2014/main" val="81422727"/>
                  </a:ext>
                </a:extLst>
              </a:tr>
              <a:tr h="293548">
                <a:tc>
                  <a:txBody>
                    <a:bodyPr/>
                    <a:lstStyle/>
                    <a:p>
                      <a:pPr>
                        <a:lnSpc>
                          <a:spcPct val="107000"/>
                        </a:lnSpc>
                        <a:spcAft>
                          <a:spcPts val="800"/>
                        </a:spcAft>
                      </a:pPr>
                      <a:r>
                        <a:rPr lang="en-US" sz="1200">
                          <a:solidFill>
                            <a:schemeClr val="tx1"/>
                          </a:solidFill>
                          <a:effectLst/>
                        </a:rPr>
                        <a:t>Pelleting facility </a:t>
                      </a:r>
                      <a:endParaRPr lang="en-US" sz="12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62" marR="68562" marT="0" marB="0" anchor="b">
                    <a:solidFill>
                      <a:schemeClr val="bg2">
                        <a:lumMod val="75000"/>
                      </a:schemeClr>
                    </a:solidFill>
                  </a:tcPr>
                </a:tc>
                <a:tc>
                  <a:txBody>
                    <a:bodyPr/>
                    <a:lstStyle/>
                    <a:p>
                      <a:pPr algn="r">
                        <a:lnSpc>
                          <a:spcPct val="107000"/>
                        </a:lnSpc>
                        <a:spcAft>
                          <a:spcPts val="800"/>
                        </a:spcAft>
                      </a:pPr>
                      <a:r>
                        <a:rPr lang="en-US" sz="1200">
                          <a:solidFill>
                            <a:schemeClr val="tx1"/>
                          </a:solidFill>
                          <a:effectLst/>
                        </a:rPr>
                        <a:t>7</a:t>
                      </a:r>
                      <a:endParaRPr lang="en-US" sz="12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62" marR="68562" marT="0" marB="0" anchor="b">
                    <a:solidFill>
                      <a:schemeClr val="bg2">
                        <a:lumMod val="75000"/>
                      </a:schemeClr>
                    </a:solidFill>
                  </a:tcPr>
                </a:tc>
                <a:extLst>
                  <a:ext uri="{0D108BD9-81ED-4DB2-BD59-A6C34878D82A}">
                    <a16:rowId xmlns:a16="http://schemas.microsoft.com/office/drawing/2014/main" val="4059442400"/>
                  </a:ext>
                </a:extLst>
              </a:tr>
              <a:tr h="358224">
                <a:tc>
                  <a:txBody>
                    <a:bodyPr/>
                    <a:lstStyle/>
                    <a:p>
                      <a:pPr>
                        <a:lnSpc>
                          <a:spcPct val="107000"/>
                        </a:lnSpc>
                        <a:spcAft>
                          <a:spcPts val="800"/>
                        </a:spcAft>
                      </a:pPr>
                      <a:r>
                        <a:rPr lang="en-US" sz="1200" dirty="0">
                          <a:solidFill>
                            <a:schemeClr val="tx1"/>
                          </a:solidFill>
                          <a:effectLst/>
                        </a:rPr>
                        <a:t>Annual production </a:t>
                      </a:r>
                      <a:endParaRPr lang="en-US" sz="12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62" marR="68562" marT="0" marB="0" anchor="b">
                    <a:solidFill>
                      <a:schemeClr val="bg2">
                        <a:lumMod val="75000"/>
                      </a:schemeClr>
                    </a:solidFill>
                  </a:tcPr>
                </a:tc>
                <a:tc>
                  <a:txBody>
                    <a:bodyPr/>
                    <a:lstStyle/>
                    <a:p>
                      <a:pPr algn="r">
                        <a:lnSpc>
                          <a:spcPct val="107000"/>
                        </a:lnSpc>
                        <a:spcAft>
                          <a:spcPts val="800"/>
                        </a:spcAft>
                      </a:pPr>
                      <a:r>
                        <a:rPr lang="en-US" sz="1200" dirty="0">
                          <a:solidFill>
                            <a:schemeClr val="tx1"/>
                          </a:solidFill>
                          <a:effectLst/>
                        </a:rPr>
                        <a:t>3500 </a:t>
                      </a:r>
                      <a:r>
                        <a:rPr lang="en-US" sz="1200" dirty="0" err="1">
                          <a:solidFill>
                            <a:schemeClr val="tx1"/>
                          </a:solidFill>
                          <a:effectLst/>
                        </a:rPr>
                        <a:t>Qtls</a:t>
                      </a: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62" marR="68562" marT="0" marB="0" anchor="b">
                    <a:solidFill>
                      <a:schemeClr val="bg2">
                        <a:lumMod val="75000"/>
                      </a:schemeClr>
                    </a:solidFill>
                  </a:tcPr>
                </a:tc>
                <a:extLst>
                  <a:ext uri="{0D108BD9-81ED-4DB2-BD59-A6C34878D82A}">
                    <a16:rowId xmlns:a16="http://schemas.microsoft.com/office/drawing/2014/main" val="1093384031"/>
                  </a:ext>
                </a:extLst>
              </a:tr>
              <a:tr h="293548">
                <a:tc>
                  <a:txBody>
                    <a:bodyPr/>
                    <a:lstStyle/>
                    <a:p>
                      <a:pPr>
                        <a:lnSpc>
                          <a:spcPct val="107000"/>
                        </a:lnSpc>
                        <a:spcAft>
                          <a:spcPts val="800"/>
                        </a:spcAft>
                      </a:pPr>
                      <a:r>
                        <a:rPr lang="en-US" sz="1200">
                          <a:solidFill>
                            <a:schemeClr val="tx1"/>
                          </a:solidFill>
                          <a:effectLst/>
                        </a:rPr>
                        <a:t>Annual Sale </a:t>
                      </a:r>
                      <a:endParaRPr lang="en-US" sz="12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62" marR="68562" marT="0" marB="0" anchor="b">
                    <a:solidFill>
                      <a:schemeClr val="bg2">
                        <a:lumMod val="75000"/>
                      </a:schemeClr>
                    </a:solidFill>
                  </a:tcPr>
                </a:tc>
                <a:tc>
                  <a:txBody>
                    <a:bodyPr/>
                    <a:lstStyle/>
                    <a:p>
                      <a:pPr algn="r">
                        <a:lnSpc>
                          <a:spcPct val="107000"/>
                        </a:lnSpc>
                        <a:spcAft>
                          <a:spcPts val="800"/>
                        </a:spcAft>
                      </a:pPr>
                      <a:r>
                        <a:rPr lang="en-US" sz="12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Rs.84 lakh</a:t>
                      </a:r>
                    </a:p>
                  </a:txBody>
                  <a:tcPr marL="68562" marR="68562" marT="0" marB="0" anchor="b">
                    <a:solidFill>
                      <a:schemeClr val="bg2">
                        <a:lumMod val="75000"/>
                      </a:schemeClr>
                    </a:solidFill>
                  </a:tcPr>
                </a:tc>
                <a:extLst>
                  <a:ext uri="{0D108BD9-81ED-4DB2-BD59-A6C34878D82A}">
                    <a16:rowId xmlns:a16="http://schemas.microsoft.com/office/drawing/2014/main" val="1757112317"/>
                  </a:ext>
                </a:extLst>
              </a:tr>
              <a:tr h="293548">
                <a:tc>
                  <a:txBody>
                    <a:bodyPr/>
                    <a:lstStyle/>
                    <a:p>
                      <a:pPr>
                        <a:lnSpc>
                          <a:spcPct val="107000"/>
                        </a:lnSpc>
                        <a:spcAft>
                          <a:spcPts val="800"/>
                        </a:spcAft>
                      </a:pPr>
                      <a:r>
                        <a:rPr lang="en-US" sz="1200" dirty="0">
                          <a:solidFill>
                            <a:schemeClr val="tx1"/>
                          </a:solidFill>
                          <a:effectLst/>
                        </a:rPr>
                        <a:t>Profit to SRCs </a:t>
                      </a:r>
                      <a:endParaRPr lang="en-US" sz="12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62" marR="68562" marT="0" marB="0" anchor="b">
                    <a:solidFill>
                      <a:schemeClr val="bg2">
                        <a:lumMod val="75000"/>
                      </a:schemeClr>
                    </a:solidFill>
                  </a:tcPr>
                </a:tc>
                <a:tc>
                  <a:txBody>
                    <a:bodyPr/>
                    <a:lstStyle/>
                    <a:p>
                      <a:pPr algn="r">
                        <a:lnSpc>
                          <a:spcPct val="107000"/>
                        </a:lnSpc>
                        <a:spcAft>
                          <a:spcPts val="800"/>
                        </a:spcAft>
                      </a:pPr>
                      <a:r>
                        <a:rPr lang="en-US" sz="12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Rs.2.97 lakh</a:t>
                      </a:r>
                    </a:p>
                  </a:txBody>
                  <a:tcPr marL="68562" marR="68562" marT="0" marB="0" anchor="b">
                    <a:solidFill>
                      <a:schemeClr val="bg2">
                        <a:lumMod val="75000"/>
                      </a:schemeClr>
                    </a:solidFill>
                  </a:tcPr>
                </a:tc>
                <a:extLst>
                  <a:ext uri="{0D108BD9-81ED-4DB2-BD59-A6C34878D82A}">
                    <a16:rowId xmlns:a16="http://schemas.microsoft.com/office/drawing/2014/main" val="3301845513"/>
                  </a:ext>
                </a:extLst>
              </a:tr>
              <a:tr h="449853">
                <a:tc>
                  <a:txBody>
                    <a:bodyPr/>
                    <a:lstStyle/>
                    <a:p>
                      <a:pPr>
                        <a:lnSpc>
                          <a:spcPct val="107000"/>
                        </a:lnSpc>
                        <a:spcAft>
                          <a:spcPts val="800"/>
                        </a:spcAft>
                      </a:pPr>
                      <a:r>
                        <a:rPr lang="en-US" sz="1200">
                          <a:solidFill>
                            <a:schemeClr val="tx1"/>
                          </a:solidFill>
                          <a:effectLst/>
                        </a:rPr>
                        <a:t>Variants of feed </a:t>
                      </a:r>
                      <a:endParaRPr lang="en-US" sz="12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62" marR="68562" marT="0" marB="0" anchor="ctr">
                    <a:solidFill>
                      <a:schemeClr val="bg2">
                        <a:lumMod val="75000"/>
                      </a:schemeClr>
                    </a:solidFill>
                  </a:tcPr>
                </a:tc>
                <a:tc>
                  <a:txBody>
                    <a:bodyPr/>
                    <a:lstStyle/>
                    <a:p>
                      <a:pPr algn="r">
                        <a:lnSpc>
                          <a:spcPct val="107000"/>
                        </a:lnSpc>
                        <a:spcAft>
                          <a:spcPts val="800"/>
                        </a:spcAft>
                      </a:pPr>
                      <a:r>
                        <a:rPr lang="en-US" sz="1200" dirty="0">
                          <a:solidFill>
                            <a:schemeClr val="tx1"/>
                          </a:solidFill>
                          <a:effectLst/>
                        </a:rPr>
                        <a:t>Cattle Feed, Poultry Feed, Goat Feed </a:t>
                      </a:r>
                      <a:endParaRPr lang="en-US" sz="12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62" marR="68562" marT="0" marB="0" anchor="ctr">
                    <a:solidFill>
                      <a:schemeClr val="bg2">
                        <a:lumMod val="75000"/>
                      </a:schemeClr>
                    </a:solidFill>
                  </a:tcPr>
                </a:tc>
                <a:extLst>
                  <a:ext uri="{0D108BD9-81ED-4DB2-BD59-A6C34878D82A}">
                    <a16:rowId xmlns:a16="http://schemas.microsoft.com/office/drawing/2014/main" val="3289742817"/>
                  </a:ext>
                </a:extLst>
              </a:tr>
              <a:tr h="293548">
                <a:tc>
                  <a:txBody>
                    <a:bodyPr/>
                    <a:lstStyle/>
                    <a:p>
                      <a:pPr>
                        <a:lnSpc>
                          <a:spcPct val="107000"/>
                        </a:lnSpc>
                        <a:spcAft>
                          <a:spcPts val="800"/>
                        </a:spcAft>
                      </a:pPr>
                      <a:r>
                        <a:rPr lang="en-US" sz="1200">
                          <a:solidFill>
                            <a:schemeClr val="tx1"/>
                          </a:solidFill>
                          <a:effectLst/>
                        </a:rPr>
                        <a:t>Employment </a:t>
                      </a:r>
                      <a:endParaRPr lang="en-US" sz="12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62" marR="68562" marT="0" marB="0" anchor="b">
                    <a:solidFill>
                      <a:schemeClr val="bg2">
                        <a:lumMod val="75000"/>
                      </a:schemeClr>
                    </a:solidFill>
                  </a:tcPr>
                </a:tc>
                <a:tc>
                  <a:txBody>
                    <a:bodyPr/>
                    <a:lstStyle/>
                    <a:p>
                      <a:pPr algn="r">
                        <a:lnSpc>
                          <a:spcPct val="107000"/>
                        </a:lnSpc>
                        <a:spcAft>
                          <a:spcPts val="800"/>
                        </a:spcAft>
                      </a:pPr>
                      <a:r>
                        <a:rPr lang="en-US" sz="1200" dirty="0">
                          <a:solidFill>
                            <a:schemeClr val="tx1"/>
                          </a:solidFill>
                          <a:effectLst/>
                        </a:rPr>
                        <a:t>12</a:t>
                      </a:r>
                      <a:endParaRPr lang="en-US" sz="12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62" marR="68562" marT="0" marB="0" anchor="b">
                    <a:solidFill>
                      <a:schemeClr val="bg2">
                        <a:lumMod val="75000"/>
                      </a:schemeClr>
                    </a:solidFill>
                  </a:tcPr>
                </a:tc>
                <a:extLst>
                  <a:ext uri="{0D108BD9-81ED-4DB2-BD59-A6C34878D82A}">
                    <a16:rowId xmlns:a16="http://schemas.microsoft.com/office/drawing/2014/main" val="2999207959"/>
                  </a:ext>
                </a:extLst>
              </a:tr>
              <a:tr h="449853">
                <a:tc>
                  <a:txBody>
                    <a:bodyPr/>
                    <a:lstStyle/>
                    <a:p>
                      <a:pPr>
                        <a:lnSpc>
                          <a:spcPct val="107000"/>
                        </a:lnSpc>
                        <a:spcAft>
                          <a:spcPts val="800"/>
                        </a:spcAft>
                      </a:pPr>
                      <a:r>
                        <a:rPr lang="en-US" sz="1200" dirty="0">
                          <a:solidFill>
                            <a:schemeClr val="tx1"/>
                          </a:solidFill>
                          <a:effectLst/>
                        </a:rPr>
                        <a:t>Average salary/Month</a:t>
                      </a:r>
                      <a:endParaRPr lang="en-US" sz="12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62" marR="68562" marT="0" marB="0" anchor="b">
                    <a:solidFill>
                      <a:schemeClr val="bg2">
                        <a:lumMod val="75000"/>
                      </a:schemeClr>
                    </a:solidFill>
                  </a:tcPr>
                </a:tc>
                <a:tc>
                  <a:txBody>
                    <a:bodyPr/>
                    <a:lstStyle/>
                    <a:p>
                      <a:pPr algn="r">
                        <a:lnSpc>
                          <a:spcPct val="107000"/>
                        </a:lnSpc>
                        <a:spcAft>
                          <a:spcPts val="800"/>
                        </a:spcAft>
                      </a:pPr>
                      <a:r>
                        <a:rPr lang="en-US" sz="1200" dirty="0">
                          <a:solidFill>
                            <a:schemeClr val="tx1"/>
                          </a:solidFill>
                          <a:effectLst/>
                        </a:rPr>
                        <a:t>₹8,500</a:t>
                      </a:r>
                      <a:endParaRPr lang="en-US" sz="12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62" marR="68562" marT="0" marB="0" anchor="b">
                    <a:solidFill>
                      <a:schemeClr val="bg2">
                        <a:lumMod val="75000"/>
                      </a:schemeClr>
                    </a:solidFill>
                  </a:tcPr>
                </a:tc>
                <a:extLst>
                  <a:ext uri="{0D108BD9-81ED-4DB2-BD59-A6C34878D82A}">
                    <a16:rowId xmlns:a16="http://schemas.microsoft.com/office/drawing/2014/main" val="594468018"/>
                  </a:ext>
                </a:extLst>
              </a:tr>
            </a:tbl>
          </a:graphicData>
        </a:graphic>
      </p:graphicFrame>
      <p:sp>
        <p:nvSpPr>
          <p:cNvPr id="50" name="TextBox 49">
            <a:extLst>
              <a:ext uri="{FF2B5EF4-FFF2-40B4-BE49-F238E27FC236}">
                <a16:creationId xmlns:a16="http://schemas.microsoft.com/office/drawing/2014/main" id="{5C0D5D69-35D7-4A88-AD2F-EB4C12832D02}"/>
              </a:ext>
            </a:extLst>
          </p:cNvPr>
          <p:cNvSpPr txBox="1"/>
          <p:nvPr/>
        </p:nvSpPr>
        <p:spPr>
          <a:xfrm>
            <a:off x="1886232" y="349645"/>
            <a:ext cx="2153601" cy="369236"/>
          </a:xfrm>
          <a:prstGeom prst="rect">
            <a:avLst/>
          </a:prstGeom>
          <a:noFill/>
        </p:spPr>
        <p:txBody>
          <a:bodyPr wrap="square" rtlCol="0">
            <a:spAutoFit/>
          </a:bodyPr>
          <a:lstStyle/>
          <a:p>
            <a:r>
              <a:rPr lang="en-IN" sz="1799" b="1" dirty="0"/>
              <a:t>Business Model</a:t>
            </a:r>
            <a:endParaRPr lang="hi-IN" sz="1799" b="1" dirty="0"/>
          </a:p>
        </p:txBody>
      </p:sp>
      <p:graphicFrame>
        <p:nvGraphicFramePr>
          <p:cNvPr id="25" name="Chart 24">
            <a:extLst>
              <a:ext uri="{FF2B5EF4-FFF2-40B4-BE49-F238E27FC236}">
                <a16:creationId xmlns:a16="http://schemas.microsoft.com/office/drawing/2014/main" id="{3A72DBDF-E29B-47D7-8688-211EDE2A4846}"/>
              </a:ext>
            </a:extLst>
          </p:cNvPr>
          <p:cNvGraphicFramePr>
            <a:graphicFrameLocks/>
          </p:cNvGraphicFramePr>
          <p:nvPr>
            <p:extLst>
              <p:ext uri="{D42A27DB-BD31-4B8C-83A1-F6EECF244321}">
                <p14:modId xmlns:p14="http://schemas.microsoft.com/office/powerpoint/2010/main" val="3864563332"/>
              </p:ext>
            </p:extLst>
          </p:nvPr>
        </p:nvGraphicFramePr>
        <p:xfrm>
          <a:off x="7083630" y="304560"/>
          <a:ext cx="4509890" cy="2858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827176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820941" y="625170"/>
            <a:ext cx="10789628" cy="0"/>
          </a:xfrm>
          <a:prstGeom prst="line">
            <a:avLst/>
          </a:prstGeom>
          <a:ln w="38100" cmpd="sng">
            <a:solidFill>
              <a:srgbClr val="CC0A2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7042E357-9B01-4586-828B-92AD7110039D}"/>
              </a:ext>
            </a:extLst>
          </p:cNvPr>
          <p:cNvSpPr txBox="1"/>
          <p:nvPr/>
        </p:nvSpPr>
        <p:spPr>
          <a:xfrm>
            <a:off x="51108" y="42356"/>
            <a:ext cx="4138304" cy="461512"/>
          </a:xfrm>
          <a:prstGeom prst="rect">
            <a:avLst/>
          </a:prstGeom>
        </p:spPr>
        <p:txBody>
          <a:bodyPr vert="horz" wrap="square" lIns="91416" tIns="45708" rIns="91416" bIns="45708" rtlCol="0" anchor="ctr">
            <a:spAutoFit/>
          </a:bodyPr>
          <a:lstStyle>
            <a:lvl1pPr>
              <a:spcBef>
                <a:spcPct val="0"/>
              </a:spcBef>
              <a:buNone/>
              <a:defRPr sz="2000" b="1" kern="0">
                <a:solidFill>
                  <a:schemeClr val="tx1">
                    <a:lumMod val="75000"/>
                    <a:lumOff val="25000"/>
                  </a:schemeClr>
                </a:solidFill>
                <a:latin typeface="Copperplate Gothic Bold" pitchFamily="34" charset="0"/>
              </a:defRPr>
            </a:lvl1pPr>
          </a:lstStyle>
          <a:p>
            <a:pPr algn="ctr"/>
            <a:r>
              <a:rPr lang="en-US" sz="2399" dirty="0">
                <a:latin typeface="Batang" panose="02030600000101010101" pitchFamily="18" charset="-127"/>
                <a:ea typeface="Batang" panose="02030600000101010101" pitchFamily="18" charset="-127"/>
              </a:rPr>
              <a:t>Animal feed Value Chain</a:t>
            </a:r>
          </a:p>
        </p:txBody>
      </p:sp>
      <p:grpSp>
        <p:nvGrpSpPr>
          <p:cNvPr id="46" name="Group 45">
            <a:extLst>
              <a:ext uri="{FF2B5EF4-FFF2-40B4-BE49-F238E27FC236}">
                <a16:creationId xmlns:a16="http://schemas.microsoft.com/office/drawing/2014/main" id="{CD1675B4-B660-43D4-9D8E-7B4C942A79A7}"/>
              </a:ext>
            </a:extLst>
          </p:cNvPr>
          <p:cNvGrpSpPr/>
          <p:nvPr/>
        </p:nvGrpSpPr>
        <p:grpSpPr>
          <a:xfrm>
            <a:off x="418276" y="2321851"/>
            <a:ext cx="1983966" cy="1576662"/>
            <a:chOff x="9859449" y="1185723"/>
            <a:chExt cx="1984483" cy="1577073"/>
          </a:xfrm>
        </p:grpSpPr>
        <p:pic>
          <p:nvPicPr>
            <p:cNvPr id="47" name="Picture 46" descr="C:\Users\Shilpa Thakur\Desktop\maize.jpg">
              <a:extLst>
                <a:ext uri="{FF2B5EF4-FFF2-40B4-BE49-F238E27FC236}">
                  <a16:creationId xmlns:a16="http://schemas.microsoft.com/office/drawing/2014/main" id="{4DDD7381-7ED5-4EA8-B7A8-63D65954EB45}"/>
                </a:ext>
              </a:extLst>
            </p:cNvPr>
            <p:cNvPicPr/>
            <p:nvPr/>
          </p:nvPicPr>
          <p:blipFill rotWithShape="1">
            <a:blip r:embed="rId3"/>
            <a:srcRect r="57599"/>
            <a:stretch/>
          </p:blipFill>
          <p:spPr bwMode="auto">
            <a:xfrm>
              <a:off x="9859449" y="1185723"/>
              <a:ext cx="791446" cy="15770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8" name="Picture 47" descr="http://media1.picsearch.com/is?H97Fauue92b70GFYPJgVvV9u-fA_RrZZa-M91dRk168&amp;height=286">
              <a:extLst>
                <a:ext uri="{FF2B5EF4-FFF2-40B4-BE49-F238E27FC236}">
                  <a16:creationId xmlns:a16="http://schemas.microsoft.com/office/drawing/2014/main" id="{82BD120C-AE06-4F9C-9A37-F0CE7FFC2327}"/>
                </a:ext>
              </a:extLst>
            </p:cNvPr>
            <p:cNvPicPr/>
            <p:nvPr/>
          </p:nvPicPr>
          <p:blipFill rotWithShape="1">
            <a:blip r:embed="rId4"/>
            <a:srcRect l="32806" t="16337" r="46029" b="10961"/>
            <a:stretch/>
          </p:blipFill>
          <p:spPr bwMode="auto">
            <a:xfrm>
              <a:off x="10513218" y="1202334"/>
              <a:ext cx="489857" cy="15565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9" name="Picture 48" descr="H:\BarnyardMilletclose.jpg">
              <a:extLst>
                <a:ext uri="{FF2B5EF4-FFF2-40B4-BE49-F238E27FC236}">
                  <a16:creationId xmlns:a16="http://schemas.microsoft.com/office/drawing/2014/main" id="{AA886C5A-DEF8-4328-9C9B-C4A3BFBAC468}"/>
                </a:ext>
              </a:extLst>
            </p:cNvPr>
            <p:cNvPicPr/>
            <p:nvPr/>
          </p:nvPicPr>
          <p:blipFill rotWithShape="1">
            <a:blip r:embed="rId5" cstate="print"/>
            <a:srcRect l="78836" t="18293"/>
            <a:stretch/>
          </p:blipFill>
          <p:spPr bwMode="auto">
            <a:xfrm>
              <a:off x="10864219" y="1202334"/>
              <a:ext cx="489856" cy="15565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0" name="bu4" descr="Cattle Feed Salt">
              <a:extLst>
                <a:ext uri="{FF2B5EF4-FFF2-40B4-BE49-F238E27FC236}">
                  <a16:creationId xmlns:a16="http://schemas.microsoft.com/office/drawing/2014/main" id="{FC3A1778-9D02-4929-8CF2-92CBAC4573DD}"/>
                </a:ext>
              </a:extLst>
            </p:cNvPr>
            <p:cNvPicPr/>
            <p:nvPr/>
          </p:nvPicPr>
          <p:blipFill rotWithShape="1">
            <a:blip r:embed="rId6"/>
            <a:srcRect l="48965" r="29702" b="27856"/>
            <a:stretch/>
          </p:blipFill>
          <p:spPr bwMode="auto">
            <a:xfrm>
              <a:off x="11444542" y="1191789"/>
              <a:ext cx="399390" cy="15670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11" name="Rectangle 10">
            <a:extLst>
              <a:ext uri="{FF2B5EF4-FFF2-40B4-BE49-F238E27FC236}">
                <a16:creationId xmlns:a16="http://schemas.microsoft.com/office/drawing/2014/main" id="{070FA204-2690-44F5-8378-37E130CACCB8}"/>
              </a:ext>
            </a:extLst>
          </p:cNvPr>
          <p:cNvSpPr/>
          <p:nvPr/>
        </p:nvSpPr>
        <p:spPr>
          <a:xfrm>
            <a:off x="353337" y="4124096"/>
            <a:ext cx="2012688" cy="33958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b="1" dirty="0">
                <a:solidFill>
                  <a:schemeClr val="tx1"/>
                </a:solidFill>
              </a:rPr>
              <a:t>Raw Material</a:t>
            </a:r>
            <a:r>
              <a:rPr lang="en-US" sz="1600" dirty="0"/>
              <a:t> </a:t>
            </a:r>
            <a:endParaRPr lang="hi-IN" sz="1600" dirty="0"/>
          </a:p>
        </p:txBody>
      </p:sp>
      <p:pic>
        <p:nvPicPr>
          <p:cNvPr id="51" name="Picture 50" descr="C:\Users\Shilpa Thakur\Desktop\New folder (2)\kapilacalffeed-250x250.png">
            <a:extLst>
              <a:ext uri="{FF2B5EF4-FFF2-40B4-BE49-F238E27FC236}">
                <a16:creationId xmlns:a16="http://schemas.microsoft.com/office/drawing/2014/main" id="{D4B8813D-B6D1-468A-9679-F8708FAB1AFF}"/>
              </a:ext>
            </a:extLst>
          </p:cNvPr>
          <p:cNvPicPr/>
          <p:nvPr/>
        </p:nvPicPr>
        <p:blipFill>
          <a:blip r:embed="rId7"/>
          <a:srcRect/>
          <a:stretch>
            <a:fillRect/>
          </a:stretch>
        </p:blipFill>
        <p:spPr bwMode="auto">
          <a:xfrm>
            <a:off x="5771044" y="2249016"/>
            <a:ext cx="1848345" cy="17007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2" name="Rectangle 51">
            <a:extLst>
              <a:ext uri="{FF2B5EF4-FFF2-40B4-BE49-F238E27FC236}">
                <a16:creationId xmlns:a16="http://schemas.microsoft.com/office/drawing/2014/main" id="{1F615379-FF4C-4530-A38C-770019ABAD25}"/>
              </a:ext>
            </a:extLst>
          </p:cNvPr>
          <p:cNvSpPr/>
          <p:nvPr/>
        </p:nvSpPr>
        <p:spPr>
          <a:xfrm>
            <a:off x="3121903" y="4181006"/>
            <a:ext cx="2012688" cy="339585"/>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b="1" dirty="0">
                <a:solidFill>
                  <a:schemeClr val="tx1"/>
                </a:solidFill>
              </a:rPr>
              <a:t>Distribution</a:t>
            </a:r>
            <a:endParaRPr lang="hi-IN" sz="1600" dirty="0"/>
          </a:p>
        </p:txBody>
      </p:sp>
      <p:sp>
        <p:nvSpPr>
          <p:cNvPr id="53" name="Rectangle 52">
            <a:extLst>
              <a:ext uri="{FF2B5EF4-FFF2-40B4-BE49-F238E27FC236}">
                <a16:creationId xmlns:a16="http://schemas.microsoft.com/office/drawing/2014/main" id="{957CAAB0-4BE0-4B58-B84B-094CDE3CE0E0}"/>
              </a:ext>
            </a:extLst>
          </p:cNvPr>
          <p:cNvSpPr/>
          <p:nvPr/>
        </p:nvSpPr>
        <p:spPr>
          <a:xfrm>
            <a:off x="5676486" y="4156238"/>
            <a:ext cx="3885806" cy="36396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b="1" dirty="0">
                <a:solidFill>
                  <a:schemeClr val="tx1"/>
                </a:solidFill>
              </a:rPr>
              <a:t>Production </a:t>
            </a:r>
            <a:endParaRPr lang="hi-IN" sz="1600" dirty="0"/>
          </a:p>
        </p:txBody>
      </p:sp>
      <p:sp>
        <p:nvSpPr>
          <p:cNvPr id="55" name="Rectangle 54">
            <a:extLst>
              <a:ext uri="{FF2B5EF4-FFF2-40B4-BE49-F238E27FC236}">
                <a16:creationId xmlns:a16="http://schemas.microsoft.com/office/drawing/2014/main" id="{9819B6C4-1431-459B-8CB4-313B19F32FFF}"/>
              </a:ext>
            </a:extLst>
          </p:cNvPr>
          <p:cNvSpPr/>
          <p:nvPr/>
        </p:nvSpPr>
        <p:spPr>
          <a:xfrm>
            <a:off x="10051565" y="4297980"/>
            <a:ext cx="2012688" cy="363961"/>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b="1" dirty="0">
                <a:solidFill>
                  <a:schemeClr val="tx1"/>
                </a:solidFill>
              </a:rPr>
              <a:t>Marketing </a:t>
            </a:r>
            <a:endParaRPr lang="hi-IN" sz="1600" dirty="0"/>
          </a:p>
        </p:txBody>
      </p:sp>
      <p:pic>
        <p:nvPicPr>
          <p:cNvPr id="58" name="Picture 57" descr="C:\Users\Shilpa Thakur\Desktop\New folder (2)\hu.jpg">
            <a:extLst>
              <a:ext uri="{FF2B5EF4-FFF2-40B4-BE49-F238E27FC236}">
                <a16:creationId xmlns:a16="http://schemas.microsoft.com/office/drawing/2014/main" id="{1EC2708F-90BD-4AD7-90CB-E65D0EBE8459}"/>
              </a:ext>
            </a:extLst>
          </p:cNvPr>
          <p:cNvPicPr/>
          <p:nvPr/>
        </p:nvPicPr>
        <p:blipFill>
          <a:blip r:embed="rId8"/>
          <a:srcRect/>
          <a:stretch>
            <a:fillRect/>
          </a:stretch>
        </p:blipFill>
        <p:spPr bwMode="auto">
          <a:xfrm rot="10800000">
            <a:off x="7742644" y="2263411"/>
            <a:ext cx="1759610" cy="1631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6DCD9B0D-54E9-4EA9-8521-3C69CDAD43F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229" t="19232" r="15555" b="12460"/>
          <a:stretch/>
        </p:blipFill>
        <p:spPr>
          <a:xfrm>
            <a:off x="3105061" y="2236548"/>
            <a:ext cx="2029530" cy="17257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Arrow: Chevron 16">
            <a:extLst>
              <a:ext uri="{FF2B5EF4-FFF2-40B4-BE49-F238E27FC236}">
                <a16:creationId xmlns:a16="http://schemas.microsoft.com/office/drawing/2014/main" id="{F057414C-308C-4BB2-A702-427F21561B77}"/>
              </a:ext>
            </a:extLst>
          </p:cNvPr>
          <p:cNvSpPr/>
          <p:nvPr/>
        </p:nvSpPr>
        <p:spPr>
          <a:xfrm>
            <a:off x="2525498" y="2596760"/>
            <a:ext cx="521358" cy="116257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i-IN" sz="1799">
              <a:solidFill>
                <a:schemeClr val="tx1"/>
              </a:solidFill>
            </a:endParaRPr>
          </a:p>
        </p:txBody>
      </p:sp>
      <p:sp>
        <p:nvSpPr>
          <p:cNvPr id="61" name="Arrow: Chevron 60">
            <a:extLst>
              <a:ext uri="{FF2B5EF4-FFF2-40B4-BE49-F238E27FC236}">
                <a16:creationId xmlns:a16="http://schemas.microsoft.com/office/drawing/2014/main" id="{88922784-C6D2-4247-8E95-D2E76B939C25}"/>
              </a:ext>
            </a:extLst>
          </p:cNvPr>
          <p:cNvSpPr/>
          <p:nvPr/>
        </p:nvSpPr>
        <p:spPr>
          <a:xfrm>
            <a:off x="5216646" y="2552588"/>
            <a:ext cx="521358" cy="1162578"/>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hi-IN" sz="1799">
              <a:solidFill>
                <a:schemeClr val="tx1"/>
              </a:solidFill>
            </a:endParaRPr>
          </a:p>
        </p:txBody>
      </p:sp>
      <p:sp>
        <p:nvSpPr>
          <p:cNvPr id="62" name="Arrow: Chevron 61">
            <a:extLst>
              <a:ext uri="{FF2B5EF4-FFF2-40B4-BE49-F238E27FC236}">
                <a16:creationId xmlns:a16="http://schemas.microsoft.com/office/drawing/2014/main" id="{2CA62A62-7D61-4F72-9D9C-9EAEE643B49B}"/>
              </a:ext>
            </a:extLst>
          </p:cNvPr>
          <p:cNvSpPr/>
          <p:nvPr/>
        </p:nvSpPr>
        <p:spPr>
          <a:xfrm>
            <a:off x="9664511" y="2604291"/>
            <a:ext cx="521358" cy="1162578"/>
          </a:xfrm>
          <a:prstGeom prst="chevr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hi-IN" sz="1799">
              <a:solidFill>
                <a:schemeClr val="tx1"/>
              </a:solidFill>
            </a:endParaRPr>
          </a:p>
        </p:txBody>
      </p:sp>
      <p:sp>
        <p:nvSpPr>
          <p:cNvPr id="63" name="TextBox 62">
            <a:extLst>
              <a:ext uri="{FF2B5EF4-FFF2-40B4-BE49-F238E27FC236}">
                <a16:creationId xmlns:a16="http://schemas.microsoft.com/office/drawing/2014/main" id="{DE7E8515-A278-4314-8E5C-088122F00DB0}"/>
              </a:ext>
            </a:extLst>
          </p:cNvPr>
          <p:cNvSpPr txBox="1"/>
          <p:nvPr/>
        </p:nvSpPr>
        <p:spPr>
          <a:xfrm>
            <a:off x="-428087" y="786039"/>
            <a:ext cx="2012688" cy="276927"/>
          </a:xfrm>
          <a:prstGeom prst="rect">
            <a:avLst/>
          </a:prstGeom>
        </p:spPr>
        <p:txBody>
          <a:bodyPr vert="horz" wrap="square" lIns="91416" tIns="45708" rIns="91416" bIns="45708" rtlCol="0" anchor="ctr">
            <a:spAutoFit/>
          </a:bodyPr>
          <a:lstStyle>
            <a:lvl1pPr>
              <a:spcBef>
                <a:spcPct val="0"/>
              </a:spcBef>
              <a:buNone/>
              <a:defRPr sz="2000" b="1" kern="0">
                <a:solidFill>
                  <a:schemeClr val="tx1">
                    <a:lumMod val="75000"/>
                    <a:lumOff val="25000"/>
                  </a:schemeClr>
                </a:solidFill>
                <a:latin typeface="Copperplate Gothic Bold" pitchFamily="34" charset="0"/>
              </a:defRPr>
            </a:lvl1pPr>
          </a:lstStyle>
          <a:p>
            <a:pPr algn="ctr"/>
            <a:r>
              <a:rPr lang="en-US" sz="1200" dirty="0">
                <a:solidFill>
                  <a:schemeClr val="accent2">
                    <a:lumMod val="75000"/>
                  </a:schemeClr>
                </a:solidFill>
                <a:latin typeface="+mn-lt"/>
                <a:ea typeface="Batang" panose="02030600000101010101" pitchFamily="18" charset="-127"/>
              </a:rPr>
              <a:t>Key challenges </a:t>
            </a:r>
          </a:p>
        </p:txBody>
      </p:sp>
      <p:sp>
        <p:nvSpPr>
          <p:cNvPr id="64" name="TextBox 63">
            <a:extLst>
              <a:ext uri="{FF2B5EF4-FFF2-40B4-BE49-F238E27FC236}">
                <a16:creationId xmlns:a16="http://schemas.microsoft.com/office/drawing/2014/main" id="{BC4CD053-7141-4477-A0EB-93A7F039EF22}"/>
              </a:ext>
            </a:extLst>
          </p:cNvPr>
          <p:cNvSpPr txBox="1"/>
          <p:nvPr/>
        </p:nvSpPr>
        <p:spPr>
          <a:xfrm>
            <a:off x="-428087" y="4811686"/>
            <a:ext cx="2012688" cy="276927"/>
          </a:xfrm>
          <a:prstGeom prst="rect">
            <a:avLst/>
          </a:prstGeom>
        </p:spPr>
        <p:txBody>
          <a:bodyPr vert="horz" wrap="square" lIns="91416" tIns="45708" rIns="91416" bIns="45708" rtlCol="0" anchor="ctr">
            <a:spAutoFit/>
          </a:bodyPr>
          <a:lstStyle>
            <a:lvl1pPr>
              <a:spcBef>
                <a:spcPct val="0"/>
              </a:spcBef>
              <a:buNone/>
              <a:defRPr sz="2000" b="1" kern="0">
                <a:solidFill>
                  <a:schemeClr val="tx1">
                    <a:lumMod val="75000"/>
                    <a:lumOff val="25000"/>
                  </a:schemeClr>
                </a:solidFill>
                <a:latin typeface="Copperplate Gothic Bold" pitchFamily="34" charset="0"/>
              </a:defRPr>
            </a:lvl1pPr>
          </a:lstStyle>
          <a:p>
            <a:pPr algn="ctr"/>
            <a:r>
              <a:rPr lang="en-US" sz="1200" dirty="0">
                <a:solidFill>
                  <a:schemeClr val="accent2">
                    <a:lumMod val="75000"/>
                  </a:schemeClr>
                </a:solidFill>
                <a:latin typeface="Batang" panose="02030600000101010101" pitchFamily="18" charset="-127"/>
                <a:ea typeface="Batang" panose="02030600000101010101" pitchFamily="18" charset="-127"/>
              </a:rPr>
              <a:t>Interventions </a:t>
            </a:r>
          </a:p>
        </p:txBody>
      </p:sp>
      <p:sp>
        <p:nvSpPr>
          <p:cNvPr id="65" name="TextBox 64">
            <a:extLst>
              <a:ext uri="{FF2B5EF4-FFF2-40B4-BE49-F238E27FC236}">
                <a16:creationId xmlns:a16="http://schemas.microsoft.com/office/drawing/2014/main" id="{579FBDAE-0172-4F62-AF19-3C6D1213F51B}"/>
              </a:ext>
            </a:extLst>
          </p:cNvPr>
          <p:cNvSpPr txBox="1"/>
          <p:nvPr/>
        </p:nvSpPr>
        <p:spPr>
          <a:xfrm>
            <a:off x="225129" y="1183478"/>
            <a:ext cx="2229520" cy="830997"/>
          </a:xfrm>
          <a:prstGeom prst="rect">
            <a:avLst/>
          </a:prstGeom>
          <a:noFill/>
        </p:spPr>
        <p:txBody>
          <a:bodyPr wrap="square" rtlCol="0">
            <a:spAutoFit/>
          </a:bodyPr>
          <a:lstStyle/>
          <a:p>
            <a:pPr marL="171399" indent="-171399">
              <a:buFont typeface="Arial" panose="020B0604020202020204" pitchFamily="34" charset="0"/>
              <a:buChar char="•"/>
            </a:pPr>
            <a:r>
              <a:rPr lang="en-US" sz="1200" dirty="0"/>
              <a:t>High cost of raw material</a:t>
            </a:r>
          </a:p>
          <a:p>
            <a:pPr marL="171399" indent="-171399">
              <a:buFont typeface="Arial" panose="020B0604020202020204" pitchFamily="34" charset="0"/>
              <a:buChar char="•"/>
            </a:pPr>
            <a:r>
              <a:rPr lang="en-US" sz="1200" dirty="0"/>
              <a:t>Limited storage capacity</a:t>
            </a:r>
          </a:p>
          <a:p>
            <a:pPr marL="171399" indent="-171399">
              <a:buFont typeface="Arial" panose="020B0604020202020204" pitchFamily="34" charset="0"/>
              <a:buChar char="•"/>
            </a:pPr>
            <a:r>
              <a:rPr lang="en-US" sz="1200" dirty="0"/>
              <a:t>Lack of Capital for raw material purchase </a:t>
            </a:r>
            <a:endParaRPr lang="hi-IN" sz="1200" dirty="0"/>
          </a:p>
        </p:txBody>
      </p:sp>
      <p:sp>
        <p:nvSpPr>
          <p:cNvPr id="69" name="TextBox 68">
            <a:extLst>
              <a:ext uri="{FF2B5EF4-FFF2-40B4-BE49-F238E27FC236}">
                <a16:creationId xmlns:a16="http://schemas.microsoft.com/office/drawing/2014/main" id="{6B707758-209E-4869-B462-47F1A0CCD329}"/>
              </a:ext>
            </a:extLst>
          </p:cNvPr>
          <p:cNvSpPr txBox="1"/>
          <p:nvPr/>
        </p:nvSpPr>
        <p:spPr>
          <a:xfrm>
            <a:off x="3037838" y="1046095"/>
            <a:ext cx="2029530" cy="830997"/>
          </a:xfrm>
          <a:prstGeom prst="rect">
            <a:avLst/>
          </a:prstGeom>
          <a:noFill/>
        </p:spPr>
        <p:txBody>
          <a:bodyPr wrap="square" rtlCol="0">
            <a:spAutoFit/>
          </a:bodyPr>
          <a:lstStyle/>
          <a:p>
            <a:pPr marL="171399" indent="-171399">
              <a:buFont typeface="Arial" panose="020B0604020202020204" pitchFamily="34" charset="0"/>
              <a:buChar char="•"/>
            </a:pPr>
            <a:r>
              <a:rPr lang="en-US" sz="1200" dirty="0"/>
              <a:t>High transportation charges </a:t>
            </a:r>
          </a:p>
          <a:p>
            <a:pPr marL="171399" indent="-171399">
              <a:buFont typeface="Arial" panose="020B0604020202020204" pitchFamily="34" charset="0"/>
              <a:buChar char="•"/>
            </a:pPr>
            <a:r>
              <a:rPr lang="en-US" sz="1200" dirty="0"/>
              <a:t>Wastage during transportation </a:t>
            </a:r>
          </a:p>
        </p:txBody>
      </p:sp>
      <p:sp>
        <p:nvSpPr>
          <p:cNvPr id="70" name="TextBox 69">
            <a:extLst>
              <a:ext uri="{FF2B5EF4-FFF2-40B4-BE49-F238E27FC236}">
                <a16:creationId xmlns:a16="http://schemas.microsoft.com/office/drawing/2014/main" id="{32F2DC0A-02B7-4501-B43B-57EA18705BFC}"/>
              </a:ext>
            </a:extLst>
          </p:cNvPr>
          <p:cNvSpPr txBox="1"/>
          <p:nvPr/>
        </p:nvSpPr>
        <p:spPr>
          <a:xfrm>
            <a:off x="6007392" y="1018023"/>
            <a:ext cx="2587960" cy="1077218"/>
          </a:xfrm>
          <a:prstGeom prst="rect">
            <a:avLst/>
          </a:prstGeom>
          <a:noFill/>
        </p:spPr>
        <p:txBody>
          <a:bodyPr wrap="square" rtlCol="0">
            <a:spAutoFit/>
          </a:bodyPr>
          <a:lstStyle/>
          <a:p>
            <a:pPr marL="171399" indent="-171399">
              <a:buFont typeface="Arial" panose="020B0604020202020204" pitchFamily="34" charset="0"/>
              <a:buChar char="•"/>
            </a:pPr>
            <a:r>
              <a:rPr lang="en-IN" sz="1400" dirty="0">
                <a:solidFill>
                  <a:schemeClr val="dk1"/>
                </a:solidFill>
                <a:latin typeface="Times New Roman" panose="02020603050405020304" pitchFamily="18" charset="0"/>
              </a:rPr>
              <a:t>Lack of of  small manufacturing units</a:t>
            </a:r>
            <a:endParaRPr lang="en-US" sz="1400" dirty="0">
              <a:solidFill>
                <a:schemeClr val="dk1"/>
              </a:solidFill>
              <a:latin typeface="Times New Roman" panose="02020603050405020304" pitchFamily="18" charset="0"/>
              <a:ea typeface="Calibri" panose="020F0502020204030204" pitchFamily="34" charset="0"/>
            </a:endParaRPr>
          </a:p>
          <a:p>
            <a:pPr marL="171399" indent="-171399">
              <a:buFont typeface="Arial" panose="020B0604020202020204" pitchFamily="34" charset="0"/>
              <a:buChar char="•"/>
            </a:pPr>
            <a:r>
              <a:rPr lang="en-US" sz="1200" dirty="0"/>
              <a:t>Un Skilled labor </a:t>
            </a:r>
          </a:p>
          <a:p>
            <a:pPr marL="171399" indent="-171399">
              <a:buFont typeface="Arial" panose="020B0604020202020204" pitchFamily="34" charset="0"/>
              <a:buChar char="•"/>
            </a:pPr>
            <a:r>
              <a:rPr lang="en-IN" sz="1200" dirty="0">
                <a:solidFill>
                  <a:schemeClr val="dk1"/>
                </a:solidFill>
              </a:rPr>
              <a:t>Ensuring unform Quality under single </a:t>
            </a:r>
            <a:r>
              <a:rPr lang="en-US" sz="1200" dirty="0"/>
              <a:t>brand </a:t>
            </a:r>
          </a:p>
        </p:txBody>
      </p:sp>
      <p:sp>
        <p:nvSpPr>
          <p:cNvPr id="71" name="TextBox 70">
            <a:extLst>
              <a:ext uri="{FF2B5EF4-FFF2-40B4-BE49-F238E27FC236}">
                <a16:creationId xmlns:a16="http://schemas.microsoft.com/office/drawing/2014/main" id="{DAA3A6C3-390D-41FF-8E29-8F20CFBFCD35}"/>
              </a:ext>
            </a:extLst>
          </p:cNvPr>
          <p:cNvSpPr txBox="1"/>
          <p:nvPr/>
        </p:nvSpPr>
        <p:spPr>
          <a:xfrm>
            <a:off x="9075058" y="974027"/>
            <a:ext cx="3162045" cy="830997"/>
          </a:xfrm>
          <a:prstGeom prst="rect">
            <a:avLst/>
          </a:prstGeom>
          <a:noFill/>
        </p:spPr>
        <p:txBody>
          <a:bodyPr wrap="square" rtlCol="0">
            <a:spAutoFit/>
          </a:bodyPr>
          <a:lstStyle/>
          <a:p>
            <a:pPr marL="171399" indent="-171399">
              <a:buFont typeface="Arial" panose="020B0604020202020204" pitchFamily="34" charset="0"/>
              <a:buChar char="•"/>
            </a:pPr>
            <a:r>
              <a:rPr lang="en-US" sz="1200" dirty="0"/>
              <a:t>High cost of packaging material </a:t>
            </a:r>
          </a:p>
          <a:p>
            <a:pPr marL="171399" indent="-171399">
              <a:buFont typeface="Arial" panose="020B0604020202020204" pitchFamily="34" charset="0"/>
              <a:buChar char="•"/>
            </a:pPr>
            <a:r>
              <a:rPr lang="en-US" sz="1200" dirty="0"/>
              <a:t>Ensuring proper margin to retailers</a:t>
            </a:r>
          </a:p>
          <a:p>
            <a:pPr marL="171399" indent="-171399">
              <a:buFont typeface="Arial" panose="020B0604020202020204" pitchFamily="34" charset="0"/>
              <a:buChar char="•"/>
            </a:pPr>
            <a:r>
              <a:rPr lang="en-US" sz="1200" dirty="0"/>
              <a:t>Less awareness among community for balanced feed </a:t>
            </a:r>
          </a:p>
        </p:txBody>
      </p:sp>
      <p:sp>
        <p:nvSpPr>
          <p:cNvPr id="73" name="TextBox 72">
            <a:extLst>
              <a:ext uri="{FF2B5EF4-FFF2-40B4-BE49-F238E27FC236}">
                <a16:creationId xmlns:a16="http://schemas.microsoft.com/office/drawing/2014/main" id="{5AAE3593-345A-4DEA-A438-E6A4F6EF689E}"/>
              </a:ext>
            </a:extLst>
          </p:cNvPr>
          <p:cNvSpPr txBox="1"/>
          <p:nvPr/>
        </p:nvSpPr>
        <p:spPr>
          <a:xfrm>
            <a:off x="225129" y="5032814"/>
            <a:ext cx="2527715" cy="1200016"/>
          </a:xfrm>
          <a:prstGeom prst="rect">
            <a:avLst/>
          </a:prstGeom>
          <a:noFill/>
        </p:spPr>
        <p:txBody>
          <a:bodyPr wrap="square" rtlCol="0">
            <a:spAutoFit/>
          </a:bodyPr>
          <a:lstStyle/>
          <a:p>
            <a:pPr marL="171399" indent="-171399">
              <a:buFont typeface="Arial" panose="020B0604020202020204" pitchFamily="34" charset="0"/>
              <a:buChar char="•"/>
            </a:pPr>
            <a:r>
              <a:rPr lang="en-US" sz="1200" dirty="0"/>
              <a:t>Identification of whole sale trader for outside Raw material </a:t>
            </a:r>
          </a:p>
          <a:p>
            <a:pPr marL="171399" indent="-171399">
              <a:buFont typeface="Arial" panose="020B0604020202020204" pitchFamily="34" charset="0"/>
              <a:buChar char="•"/>
            </a:pPr>
            <a:r>
              <a:rPr lang="en-US" sz="1200" dirty="0"/>
              <a:t>Local raw material procurement at harvesting season</a:t>
            </a:r>
          </a:p>
          <a:p>
            <a:pPr marL="171399" indent="-171399">
              <a:buFont typeface="Arial" panose="020B0604020202020204" pitchFamily="34" charset="0"/>
              <a:buChar char="•"/>
            </a:pPr>
            <a:r>
              <a:rPr lang="en-US" sz="1200" dirty="0"/>
              <a:t>Combined working capital  arrangement by </a:t>
            </a:r>
            <a:r>
              <a:rPr lang="en-US" sz="1200" dirty="0" err="1"/>
              <a:t>Trishulii</a:t>
            </a:r>
            <a:r>
              <a:rPr lang="en-US" sz="1200" dirty="0"/>
              <a:t> &amp; SRC</a:t>
            </a:r>
            <a:endParaRPr lang="hi-IN" sz="1200" dirty="0"/>
          </a:p>
        </p:txBody>
      </p:sp>
      <p:sp>
        <p:nvSpPr>
          <p:cNvPr id="75" name="TextBox 74">
            <a:extLst>
              <a:ext uri="{FF2B5EF4-FFF2-40B4-BE49-F238E27FC236}">
                <a16:creationId xmlns:a16="http://schemas.microsoft.com/office/drawing/2014/main" id="{4768820F-B41C-4D0B-B2A4-D1E8B2172235}"/>
              </a:ext>
            </a:extLst>
          </p:cNvPr>
          <p:cNvSpPr txBox="1"/>
          <p:nvPr/>
        </p:nvSpPr>
        <p:spPr>
          <a:xfrm>
            <a:off x="2925554" y="5029062"/>
            <a:ext cx="2527715" cy="830997"/>
          </a:xfrm>
          <a:prstGeom prst="rect">
            <a:avLst/>
          </a:prstGeom>
          <a:noFill/>
        </p:spPr>
        <p:txBody>
          <a:bodyPr wrap="square" rtlCol="0">
            <a:spAutoFit/>
          </a:bodyPr>
          <a:lstStyle/>
          <a:p>
            <a:pPr marL="171399" indent="-171399">
              <a:buFont typeface="Arial" panose="020B0604020202020204" pitchFamily="34" charset="0"/>
              <a:buChar char="•"/>
            </a:pPr>
            <a:r>
              <a:rPr lang="en-US" sz="1200" dirty="0"/>
              <a:t>Tie up with single transporter</a:t>
            </a:r>
          </a:p>
          <a:p>
            <a:pPr marL="171399" indent="-171399">
              <a:buFont typeface="Arial" panose="020B0604020202020204" pitchFamily="34" charset="0"/>
              <a:buChar char="•"/>
            </a:pPr>
            <a:r>
              <a:rPr lang="en-IN" sz="1200" dirty="0"/>
              <a:t>Bulk order of raw material </a:t>
            </a:r>
          </a:p>
          <a:p>
            <a:pPr marL="171399" indent="-171399">
              <a:buFont typeface="Arial" panose="020B0604020202020204" pitchFamily="34" charset="0"/>
              <a:buChar char="•"/>
            </a:pPr>
            <a:r>
              <a:rPr lang="en-US" sz="1200" dirty="0"/>
              <a:t>Distribution charges reduced by Rs 100 /</a:t>
            </a:r>
            <a:r>
              <a:rPr lang="en-US" sz="1200" dirty="0" err="1"/>
              <a:t>Qtls</a:t>
            </a:r>
            <a:r>
              <a:rPr lang="en-US" sz="1200" dirty="0"/>
              <a:t> </a:t>
            </a:r>
            <a:endParaRPr lang="hi-IN" sz="1200" dirty="0"/>
          </a:p>
        </p:txBody>
      </p:sp>
      <p:sp>
        <p:nvSpPr>
          <p:cNvPr id="74" name="TextBox 73">
            <a:extLst>
              <a:ext uri="{FF2B5EF4-FFF2-40B4-BE49-F238E27FC236}">
                <a16:creationId xmlns:a16="http://schemas.microsoft.com/office/drawing/2014/main" id="{84C0EB99-2EF2-444A-A522-00070E09648D}"/>
              </a:ext>
            </a:extLst>
          </p:cNvPr>
          <p:cNvSpPr txBox="1"/>
          <p:nvPr/>
        </p:nvSpPr>
        <p:spPr>
          <a:xfrm>
            <a:off x="5551034" y="4852411"/>
            <a:ext cx="3762660" cy="1200329"/>
          </a:xfrm>
          <a:prstGeom prst="rect">
            <a:avLst/>
          </a:prstGeom>
          <a:noFill/>
        </p:spPr>
        <p:txBody>
          <a:bodyPr wrap="square" rtlCol="0">
            <a:spAutoFit/>
          </a:bodyPr>
          <a:lstStyle/>
          <a:p>
            <a:pPr marL="171399" indent="-171399">
              <a:buFont typeface="Arial" panose="020B0604020202020204" pitchFamily="34" charset="0"/>
              <a:buChar char="•"/>
            </a:pPr>
            <a:r>
              <a:rPr lang="en-IN" sz="1200" dirty="0">
                <a:solidFill>
                  <a:schemeClr val="dk1"/>
                </a:solidFill>
                <a:latin typeface="Times New Roman" panose="02020603050405020304" pitchFamily="18" charset="0"/>
              </a:rPr>
              <a:t>In collaboration with M/S </a:t>
            </a:r>
            <a:r>
              <a:rPr lang="en-IN" sz="1200" dirty="0" err="1">
                <a:solidFill>
                  <a:schemeClr val="dk1"/>
                </a:solidFill>
                <a:latin typeface="Times New Roman" panose="02020603050405020304" pitchFamily="18" charset="0"/>
              </a:rPr>
              <a:t>Namdhari</a:t>
            </a:r>
            <a:r>
              <a:rPr lang="en-IN" sz="1200" dirty="0">
                <a:solidFill>
                  <a:schemeClr val="dk1"/>
                </a:solidFill>
                <a:latin typeface="Times New Roman" panose="02020603050405020304" pitchFamily="18" charset="0"/>
              </a:rPr>
              <a:t> </a:t>
            </a:r>
            <a:r>
              <a:rPr lang="en-IN" sz="1200" dirty="0" err="1">
                <a:solidFill>
                  <a:schemeClr val="dk1"/>
                </a:solidFill>
                <a:latin typeface="Times New Roman" panose="02020603050405020304" pitchFamily="18" charset="0"/>
              </a:rPr>
              <a:t>Agro</a:t>
            </a:r>
            <a:r>
              <a:rPr lang="en-IN" sz="1200" dirty="0">
                <a:solidFill>
                  <a:schemeClr val="dk1"/>
                </a:solidFill>
                <a:latin typeface="Times New Roman" panose="02020603050405020304" pitchFamily="18" charset="0"/>
              </a:rPr>
              <a:t> Industries, developed hill specific machines </a:t>
            </a:r>
            <a:endParaRPr lang="en-US" sz="1200" dirty="0">
              <a:solidFill>
                <a:schemeClr val="dk1"/>
              </a:solidFill>
              <a:latin typeface="Times New Roman" panose="02020603050405020304" pitchFamily="18" charset="0"/>
              <a:ea typeface="Calibri" panose="020F0502020204030204" pitchFamily="34" charset="0"/>
            </a:endParaRPr>
          </a:p>
          <a:p>
            <a:pPr marL="171399" indent="-171399">
              <a:buFont typeface="Arial" panose="020B0604020202020204" pitchFamily="34" charset="0"/>
              <a:buChar char="•"/>
            </a:pPr>
            <a:r>
              <a:rPr lang="en-IN" sz="1200" dirty="0">
                <a:solidFill>
                  <a:schemeClr val="dk1"/>
                </a:solidFill>
                <a:latin typeface="Times New Roman" panose="02020603050405020304" pitchFamily="18" charset="0"/>
              </a:rPr>
              <a:t>Local youths trained by experts to handle feed manufacturing operations</a:t>
            </a:r>
            <a:endParaRPr lang="en-US" sz="1200" dirty="0">
              <a:solidFill>
                <a:schemeClr val="dk1"/>
              </a:solidFill>
              <a:latin typeface="Times New Roman" panose="02020603050405020304" pitchFamily="18" charset="0"/>
              <a:ea typeface="Calibri" panose="020F0502020204030204" pitchFamily="34" charset="0"/>
            </a:endParaRPr>
          </a:p>
          <a:p>
            <a:pPr marL="171399" indent="-171399">
              <a:buFont typeface="Arial" panose="020B0604020202020204" pitchFamily="34" charset="0"/>
              <a:buChar char="•"/>
            </a:pPr>
            <a:r>
              <a:rPr lang="en-IN" sz="1200" dirty="0">
                <a:solidFill>
                  <a:schemeClr val="dk1"/>
                </a:solidFill>
                <a:latin typeface="Times New Roman" panose="02020603050405020304" pitchFamily="18" charset="0"/>
              </a:rPr>
              <a:t>Cadre of 12 youths trained for handling the feed operations and earning Rs7000-8000 per month </a:t>
            </a:r>
            <a:endParaRPr lang="en-US" sz="1200" dirty="0">
              <a:solidFill>
                <a:schemeClr val="dk1"/>
              </a:solidFill>
              <a:latin typeface="Times New Roman" panose="02020603050405020304" pitchFamily="18" charset="0"/>
              <a:ea typeface="Calibri" panose="020F0502020204030204" pitchFamily="34" charset="0"/>
            </a:endParaRPr>
          </a:p>
        </p:txBody>
      </p:sp>
      <p:sp>
        <p:nvSpPr>
          <p:cNvPr id="79" name="TextBox 78">
            <a:extLst>
              <a:ext uri="{FF2B5EF4-FFF2-40B4-BE49-F238E27FC236}">
                <a16:creationId xmlns:a16="http://schemas.microsoft.com/office/drawing/2014/main" id="{549215C5-AEB2-499E-B546-3932A21C52E4}"/>
              </a:ext>
            </a:extLst>
          </p:cNvPr>
          <p:cNvSpPr txBox="1"/>
          <p:nvPr/>
        </p:nvSpPr>
        <p:spPr>
          <a:xfrm>
            <a:off x="9621495" y="4792110"/>
            <a:ext cx="2872829" cy="1200016"/>
          </a:xfrm>
          <a:prstGeom prst="rect">
            <a:avLst/>
          </a:prstGeom>
          <a:noFill/>
        </p:spPr>
        <p:txBody>
          <a:bodyPr wrap="square" rtlCol="0">
            <a:spAutoFit/>
          </a:bodyPr>
          <a:lstStyle/>
          <a:p>
            <a:pPr marL="171399" indent="-171399">
              <a:buFont typeface="Arial" panose="020B0604020202020204" pitchFamily="34" charset="0"/>
              <a:buChar char="•"/>
            </a:pPr>
            <a:r>
              <a:rPr lang="en-IN" sz="1200" dirty="0"/>
              <a:t>Composition by animal nutritionist based upon season raw material </a:t>
            </a:r>
          </a:p>
          <a:p>
            <a:pPr marL="171399" indent="-171399">
              <a:buFont typeface="Arial" panose="020B0604020202020204" pitchFamily="34" charset="0"/>
              <a:buChar char="•"/>
            </a:pPr>
            <a:r>
              <a:rPr lang="en-IN" sz="1200" dirty="0"/>
              <a:t>Bulk packaging order </a:t>
            </a:r>
          </a:p>
          <a:p>
            <a:pPr marL="171399" indent="-171399">
              <a:buFont typeface="Arial" panose="020B0604020202020204" pitchFamily="34" charset="0"/>
              <a:buChar char="•"/>
            </a:pPr>
            <a:r>
              <a:rPr lang="en-IN" sz="1200" dirty="0"/>
              <a:t>Brand </a:t>
            </a:r>
            <a:r>
              <a:rPr lang="en-IN" sz="1200" dirty="0" err="1"/>
              <a:t>Trishulii</a:t>
            </a:r>
            <a:endParaRPr lang="en-IN" sz="1200" dirty="0"/>
          </a:p>
          <a:p>
            <a:pPr marL="171399" indent="-171399">
              <a:buFont typeface="Arial" panose="020B0604020202020204" pitchFamily="34" charset="0"/>
              <a:buChar char="•"/>
            </a:pPr>
            <a:r>
              <a:rPr lang="en-IN" sz="1200" dirty="0"/>
              <a:t>Regular feed testing </a:t>
            </a:r>
          </a:p>
          <a:p>
            <a:pPr marL="171399" indent="-171399">
              <a:buFont typeface="Arial" panose="020B0604020202020204" pitchFamily="34" charset="0"/>
              <a:buChar char="•"/>
            </a:pPr>
            <a:r>
              <a:rPr lang="en-IN" sz="1200" dirty="0"/>
              <a:t>Farmer awareness  camps</a:t>
            </a:r>
            <a:endParaRPr lang="hi-IN" sz="1200" dirty="0"/>
          </a:p>
        </p:txBody>
      </p:sp>
      <p:pic>
        <p:nvPicPr>
          <p:cNvPr id="3" name="Picture 2">
            <a:extLst>
              <a:ext uri="{FF2B5EF4-FFF2-40B4-BE49-F238E27FC236}">
                <a16:creationId xmlns:a16="http://schemas.microsoft.com/office/drawing/2014/main" id="{411DD2A8-0268-4D1D-A938-AB6F1F24FC9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36181" y="2095241"/>
            <a:ext cx="1539277" cy="20976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66183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9D1A0F-2917-FFA7-CE9E-BF9A2EBE5882}"/>
              </a:ext>
            </a:extLst>
          </p:cNvPr>
          <p:cNvSpPr txBox="1">
            <a:spLocks noGrp="1"/>
          </p:cNvSpPr>
          <p:nvPr>
            <p:ph type="body" idx="1"/>
          </p:nvPr>
        </p:nvSpPr>
        <p:spPr>
          <a:xfrm>
            <a:off x="877202" y="914400"/>
            <a:ext cx="5105400"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664" indent="-285664">
              <a:buFont typeface="Wingdings" panose="05000000000000000000" pitchFamily="2" charset="2"/>
              <a:buChar char="v"/>
            </a:pPr>
            <a:r>
              <a:rPr lang="en-IN" sz="1600" b="1" dirty="0"/>
              <a:t>Interventions </a:t>
            </a:r>
          </a:p>
          <a:p>
            <a:pPr marL="742727" lvl="1" indent="-285664">
              <a:buFont typeface="Wingdings" panose="05000000000000000000" pitchFamily="2" charset="2"/>
              <a:buChar char="§"/>
            </a:pPr>
            <a:r>
              <a:rPr lang="en-IN" sz="1600" dirty="0"/>
              <a:t>Pelleting facilities</a:t>
            </a:r>
          </a:p>
          <a:p>
            <a:pPr marL="742727" lvl="1" indent="-285664">
              <a:buFont typeface="Wingdings" panose="05000000000000000000" pitchFamily="2" charset="2"/>
              <a:buChar char="§"/>
            </a:pPr>
            <a:r>
              <a:rPr lang="en-IN" sz="1600" dirty="0"/>
              <a:t>Whole sale traders tie up for raw material</a:t>
            </a:r>
          </a:p>
          <a:p>
            <a:pPr marL="742727" lvl="1" indent="-285664">
              <a:buFont typeface="Wingdings" panose="05000000000000000000" pitchFamily="2" charset="2"/>
              <a:buChar char="§"/>
            </a:pPr>
            <a:r>
              <a:rPr lang="en-IN" sz="1600" dirty="0"/>
              <a:t>Tie- up with transporters </a:t>
            </a:r>
          </a:p>
          <a:p>
            <a:pPr marL="742727" lvl="1" indent="-285664">
              <a:buFont typeface="Wingdings" panose="05000000000000000000" pitchFamily="2" charset="2"/>
              <a:buChar char="§"/>
            </a:pPr>
            <a:r>
              <a:rPr lang="en-IN" sz="1600" dirty="0"/>
              <a:t>Uniform Composition in all feed units</a:t>
            </a:r>
          </a:p>
          <a:p>
            <a:pPr marL="742727" lvl="1" indent="-285664">
              <a:buFont typeface="Wingdings" panose="05000000000000000000" pitchFamily="2" charset="2"/>
              <a:buChar char="§"/>
            </a:pPr>
            <a:r>
              <a:rPr lang="en-IN" sz="1600" dirty="0"/>
              <a:t>Regular Feed testing  </a:t>
            </a:r>
          </a:p>
        </p:txBody>
      </p:sp>
      <p:sp>
        <p:nvSpPr>
          <p:cNvPr id="4" name="TextBox 3">
            <a:extLst>
              <a:ext uri="{FF2B5EF4-FFF2-40B4-BE49-F238E27FC236}">
                <a16:creationId xmlns:a16="http://schemas.microsoft.com/office/drawing/2014/main" id="{EDC462B9-BD83-951E-0518-F73C2244D8BC}"/>
              </a:ext>
            </a:extLst>
          </p:cNvPr>
          <p:cNvSpPr txBox="1"/>
          <p:nvPr/>
        </p:nvSpPr>
        <p:spPr>
          <a:xfrm>
            <a:off x="6708991" y="3902504"/>
            <a:ext cx="4719421" cy="1569660"/>
          </a:xfrm>
          <a:prstGeom prst="rect">
            <a:avLst/>
          </a:prstGeom>
          <a:ln>
            <a:solidFill>
              <a:srgbClr val="09FF78"/>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664" indent="-285664">
              <a:buFont typeface="Wingdings" panose="05000000000000000000" pitchFamily="2" charset="2"/>
              <a:buChar char="v"/>
            </a:pPr>
            <a:r>
              <a:rPr lang="en-IN" sz="1600" b="1" dirty="0"/>
              <a:t>Impacts </a:t>
            </a:r>
          </a:p>
          <a:p>
            <a:pPr marL="742727" lvl="1" indent="-285664">
              <a:buFont typeface="Wingdings" panose="05000000000000000000" pitchFamily="2" charset="2"/>
              <a:buChar char="§"/>
            </a:pPr>
            <a:r>
              <a:rPr lang="en-IN" sz="1600" dirty="0"/>
              <a:t>Raw material cost reduction- Rs 150/Qtls</a:t>
            </a:r>
          </a:p>
          <a:p>
            <a:pPr marL="742727" lvl="1" indent="-285664">
              <a:buFont typeface="Wingdings" panose="05000000000000000000" pitchFamily="2" charset="2"/>
              <a:buChar char="§"/>
            </a:pPr>
            <a:r>
              <a:rPr lang="en-IN" sz="1600" dirty="0"/>
              <a:t>Distribution charges reduction – Rs 100 Qtls</a:t>
            </a:r>
          </a:p>
          <a:p>
            <a:pPr marL="742727" lvl="1" indent="-285664">
              <a:buFont typeface="Wingdings" panose="05000000000000000000" pitchFamily="2" charset="2"/>
              <a:buChar char="§"/>
            </a:pPr>
            <a:r>
              <a:rPr lang="en-IN" sz="1600" dirty="0"/>
              <a:t>SRC margin- Rs 100/Qtls, TPCL margin- Rs 100/</a:t>
            </a:r>
            <a:r>
              <a:rPr lang="en-IN" sz="1600" dirty="0" err="1"/>
              <a:t>Qtls</a:t>
            </a:r>
            <a:endParaRPr lang="en-IN" sz="1600" dirty="0"/>
          </a:p>
        </p:txBody>
      </p:sp>
      <p:sp>
        <p:nvSpPr>
          <p:cNvPr id="5" name="TextBox 4">
            <a:extLst>
              <a:ext uri="{FF2B5EF4-FFF2-40B4-BE49-F238E27FC236}">
                <a16:creationId xmlns:a16="http://schemas.microsoft.com/office/drawing/2014/main" id="{1549F94A-E0E9-6512-CD83-5D3CFD27D85E}"/>
              </a:ext>
            </a:extLst>
          </p:cNvPr>
          <p:cNvSpPr txBox="1"/>
          <p:nvPr/>
        </p:nvSpPr>
        <p:spPr>
          <a:xfrm>
            <a:off x="877202" y="3145912"/>
            <a:ext cx="5105400"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664" indent="-285664">
              <a:buFont typeface="Wingdings" panose="05000000000000000000" pitchFamily="2" charset="2"/>
              <a:buChar char="v"/>
            </a:pPr>
            <a:r>
              <a:rPr lang="en-IN" sz="1600" b="1" dirty="0"/>
              <a:t>Major competitors-  </a:t>
            </a:r>
            <a:r>
              <a:rPr lang="en-IN" sz="1600" dirty="0"/>
              <a:t>Godrej, Tara, SP, Kapila, </a:t>
            </a:r>
            <a:r>
              <a:rPr lang="en-IN" sz="1600" dirty="0" err="1"/>
              <a:t>Vardaan</a:t>
            </a:r>
            <a:r>
              <a:rPr lang="en-IN" sz="1600" dirty="0"/>
              <a:t>, </a:t>
            </a:r>
            <a:r>
              <a:rPr lang="en-IN" sz="1600" dirty="0" err="1"/>
              <a:t>Gwala</a:t>
            </a:r>
            <a:r>
              <a:rPr lang="en-IN" sz="1600" dirty="0"/>
              <a:t>.</a:t>
            </a:r>
          </a:p>
          <a:p>
            <a:pPr marL="285664" indent="-285664">
              <a:buFont typeface="Wingdings" panose="05000000000000000000" pitchFamily="2" charset="2"/>
              <a:buChar char="v"/>
            </a:pPr>
            <a:r>
              <a:rPr lang="en-IN" sz="1600" b="1" dirty="0"/>
              <a:t>Price</a:t>
            </a:r>
            <a:r>
              <a:rPr lang="en-IN" sz="1600" dirty="0"/>
              <a:t> of our brand is higher than 3 competitors and equal to 2 competitors</a:t>
            </a:r>
          </a:p>
          <a:p>
            <a:pPr marL="285664" indent="-285664">
              <a:buFont typeface="Wingdings" panose="05000000000000000000" pitchFamily="2" charset="2"/>
              <a:buChar char="v"/>
            </a:pPr>
            <a:r>
              <a:rPr lang="en-IN" sz="1600" dirty="0"/>
              <a:t>Our Storage capacity per month- 50 MT </a:t>
            </a:r>
          </a:p>
          <a:p>
            <a:pPr marL="285664" indent="-285664">
              <a:buFont typeface="Wingdings" panose="05000000000000000000" pitchFamily="2" charset="2"/>
              <a:buChar char="v"/>
            </a:pPr>
            <a:r>
              <a:rPr lang="en-IN" sz="1600" b="1" dirty="0">
                <a:latin typeface="Times New Roman" panose="02020603050405020304" pitchFamily="18" charset="0"/>
                <a:ea typeface="Calibri" panose="020F0502020204030204" pitchFamily="34" charset="0"/>
              </a:rPr>
              <a:t>Market</a:t>
            </a:r>
            <a:r>
              <a:rPr lang="en-IN" sz="1600" dirty="0">
                <a:latin typeface="Times New Roman" panose="02020603050405020304" pitchFamily="18" charset="0"/>
                <a:ea typeface="Calibri" panose="020F0502020204030204" pitchFamily="34" charset="0"/>
              </a:rPr>
              <a:t> share 30% in local cluster level market</a:t>
            </a:r>
          </a:p>
          <a:p>
            <a:pPr marL="285664" indent="-285664">
              <a:buFont typeface="Wingdings" panose="05000000000000000000" pitchFamily="2" charset="2"/>
              <a:buChar char="v"/>
            </a:pPr>
            <a:r>
              <a:rPr lang="en-IN" sz="1600" dirty="0"/>
              <a:t>Average 41% of Milk Pourer purchasing feed from SRC</a:t>
            </a:r>
            <a:endParaRPr lang="hi-IN" sz="1600" dirty="0"/>
          </a:p>
          <a:p>
            <a:pPr marL="285664" indent="-285664">
              <a:buFont typeface="Wingdings" panose="05000000000000000000" pitchFamily="2" charset="2"/>
              <a:buChar char="v"/>
            </a:pPr>
            <a:r>
              <a:rPr lang="en-IN" sz="1600" dirty="0"/>
              <a:t> Average 32 % of feed purchased by Milk Pourer</a:t>
            </a:r>
          </a:p>
          <a:p>
            <a:pPr marL="285664" indent="-285664">
              <a:buFont typeface="Wingdings" panose="05000000000000000000" pitchFamily="2" charset="2"/>
              <a:buChar char="v"/>
            </a:pPr>
            <a:r>
              <a:rPr lang="en-IN" sz="1600" dirty="0"/>
              <a:t>68% of feed is sold in cluster level open market </a:t>
            </a:r>
            <a:endParaRPr lang="hi-IN" sz="1600" dirty="0"/>
          </a:p>
        </p:txBody>
      </p:sp>
      <p:pic>
        <p:nvPicPr>
          <p:cNvPr id="6" name="Picture 5">
            <a:extLst>
              <a:ext uri="{FF2B5EF4-FFF2-40B4-BE49-F238E27FC236}">
                <a16:creationId xmlns:a16="http://schemas.microsoft.com/office/drawing/2014/main" id="{993ADD3C-DB39-4191-1BD0-4F080E5AC1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1076" y="838200"/>
            <a:ext cx="4747336" cy="2819400"/>
          </a:xfrm>
          <a:prstGeom prst="rect">
            <a:avLst/>
          </a:prstGeom>
          <a:effectLst>
            <a:softEdge rad="31750"/>
          </a:effectLst>
        </p:spPr>
      </p:pic>
    </p:spTree>
    <p:extLst>
      <p:ext uri="{BB962C8B-B14F-4D97-AF65-F5344CB8AC3E}">
        <p14:creationId xmlns:p14="http://schemas.microsoft.com/office/powerpoint/2010/main" val="289185423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60B13E1-F8EB-251F-4E52-2802DFE64497}"/>
              </a:ext>
            </a:extLst>
          </p:cNvPr>
          <p:cNvGraphicFramePr>
            <a:graphicFrameLocks noGrp="1"/>
          </p:cNvGraphicFramePr>
          <p:nvPr>
            <p:extLst>
              <p:ext uri="{D42A27DB-BD31-4B8C-83A1-F6EECF244321}">
                <p14:modId xmlns:p14="http://schemas.microsoft.com/office/powerpoint/2010/main" val="522311469"/>
              </p:ext>
            </p:extLst>
          </p:nvPr>
        </p:nvGraphicFramePr>
        <p:xfrm>
          <a:off x="2665412" y="4114800"/>
          <a:ext cx="6382402" cy="1957319"/>
        </p:xfrm>
        <a:graphic>
          <a:graphicData uri="http://schemas.openxmlformats.org/drawingml/2006/table">
            <a:tbl>
              <a:tblPr/>
              <a:tblGrid>
                <a:gridCol w="1046296">
                  <a:extLst>
                    <a:ext uri="{9D8B030D-6E8A-4147-A177-3AD203B41FA5}">
                      <a16:colId xmlns:a16="http://schemas.microsoft.com/office/drawing/2014/main" val="202374771"/>
                    </a:ext>
                  </a:extLst>
                </a:gridCol>
                <a:gridCol w="889351">
                  <a:extLst>
                    <a:ext uri="{9D8B030D-6E8A-4147-A177-3AD203B41FA5}">
                      <a16:colId xmlns:a16="http://schemas.microsoft.com/office/drawing/2014/main" val="4151595256"/>
                    </a:ext>
                  </a:extLst>
                </a:gridCol>
                <a:gridCol w="889351">
                  <a:extLst>
                    <a:ext uri="{9D8B030D-6E8A-4147-A177-3AD203B41FA5}">
                      <a16:colId xmlns:a16="http://schemas.microsoft.com/office/drawing/2014/main" val="2124929738"/>
                    </a:ext>
                  </a:extLst>
                </a:gridCol>
                <a:gridCol w="889351">
                  <a:extLst>
                    <a:ext uri="{9D8B030D-6E8A-4147-A177-3AD203B41FA5}">
                      <a16:colId xmlns:a16="http://schemas.microsoft.com/office/drawing/2014/main" val="3748298896"/>
                    </a:ext>
                  </a:extLst>
                </a:gridCol>
                <a:gridCol w="1212752">
                  <a:extLst>
                    <a:ext uri="{9D8B030D-6E8A-4147-A177-3AD203B41FA5}">
                      <a16:colId xmlns:a16="http://schemas.microsoft.com/office/drawing/2014/main" val="3241495187"/>
                    </a:ext>
                  </a:extLst>
                </a:gridCol>
                <a:gridCol w="565950">
                  <a:extLst>
                    <a:ext uri="{9D8B030D-6E8A-4147-A177-3AD203B41FA5}">
                      <a16:colId xmlns:a16="http://schemas.microsoft.com/office/drawing/2014/main" val="1916648518"/>
                    </a:ext>
                  </a:extLst>
                </a:gridCol>
                <a:gridCol w="889351">
                  <a:extLst>
                    <a:ext uri="{9D8B030D-6E8A-4147-A177-3AD203B41FA5}">
                      <a16:colId xmlns:a16="http://schemas.microsoft.com/office/drawing/2014/main" val="1173663281"/>
                    </a:ext>
                  </a:extLst>
                </a:gridCol>
              </a:tblGrid>
              <a:tr h="239064">
                <a:tc gridSpan="7">
                  <a:txBody>
                    <a:bodyPr/>
                    <a:lstStyle/>
                    <a:p>
                      <a:pPr algn="ctr" fontAlgn="ctr"/>
                      <a:r>
                        <a:rPr lang="en-IN" sz="1400" b="1" i="0" u="none" strike="noStrike" dirty="0">
                          <a:solidFill>
                            <a:srgbClr val="000000"/>
                          </a:solidFill>
                          <a:effectLst/>
                          <a:latin typeface="Calibri" panose="020F0502020204030204" pitchFamily="34" charset="0"/>
                        </a:rPr>
                        <a:t>Business Projections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4178518619"/>
                  </a:ext>
                </a:extLst>
              </a:tr>
              <a:tr h="522935">
                <a:tc>
                  <a:txBody>
                    <a:bodyPr/>
                    <a:lstStyle/>
                    <a:p>
                      <a:pPr algn="ctr" fontAlgn="ctr"/>
                      <a:r>
                        <a:rPr lang="en-IN" sz="1400" b="1" i="0" u="none" strike="noStrike" dirty="0">
                          <a:solidFill>
                            <a:srgbClr val="000000"/>
                          </a:solidFill>
                          <a:effectLst/>
                          <a:latin typeface="Calibri" panose="020F0502020204030204" pitchFamily="34" charset="0"/>
                        </a:rPr>
                        <a:t>Year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IN" sz="1400" b="1" i="0" u="none" strike="noStrike" dirty="0">
                          <a:solidFill>
                            <a:srgbClr val="000000"/>
                          </a:solidFill>
                          <a:effectLst/>
                          <a:latin typeface="Calibri" panose="020F0502020204030204" pitchFamily="34" charset="0"/>
                        </a:rPr>
                        <a:t>QTLs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IN" sz="1400" b="1" i="0" u="none" strike="noStrike">
                          <a:solidFill>
                            <a:srgbClr val="000000"/>
                          </a:solidFill>
                          <a:effectLst/>
                          <a:latin typeface="Calibri" panose="020F0502020204030204" pitchFamily="34" charset="0"/>
                        </a:rPr>
                        <a:t>Turn Over in lakh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IN" sz="1400" b="1" i="0" u="none" strike="noStrike">
                          <a:solidFill>
                            <a:srgbClr val="000000"/>
                          </a:solidFill>
                          <a:effectLst/>
                          <a:latin typeface="Calibri" panose="020F0502020204030204" pitchFamily="34" charset="0"/>
                        </a:rPr>
                        <a:t>Purchase Cost in lakh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IN" sz="1400" b="1" i="0" u="none" strike="noStrike" dirty="0">
                          <a:solidFill>
                            <a:srgbClr val="000000"/>
                          </a:solidFill>
                          <a:effectLst/>
                          <a:latin typeface="Calibri" panose="020F0502020204030204" pitchFamily="34" charset="0"/>
                        </a:rPr>
                        <a:t>Operational Cost in lakh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IN" sz="1400" b="1" i="0" u="none" strike="noStrike" dirty="0">
                          <a:solidFill>
                            <a:srgbClr val="000000"/>
                          </a:solidFill>
                          <a:effectLst/>
                          <a:latin typeface="Calibri" panose="020F0502020204030204" pitchFamily="34" charset="0"/>
                        </a:rPr>
                        <a:t>Profit in lakh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IN" sz="1400" b="1" i="0" u="none" strike="noStrike">
                          <a:solidFill>
                            <a:srgbClr val="000000"/>
                          </a:solidFill>
                          <a:effectLst/>
                          <a:latin typeface="Calibri" panose="020F0502020204030204" pitchFamily="34" charset="0"/>
                        </a:rPr>
                        <a:t>% Profit-Loss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61697495"/>
                  </a:ext>
                </a:extLst>
              </a:tr>
              <a:tr h="239064">
                <a:tc>
                  <a:txBody>
                    <a:bodyPr/>
                    <a:lstStyle/>
                    <a:p>
                      <a:pPr algn="l" fontAlgn="b"/>
                      <a:r>
                        <a:rPr lang="en-IN" sz="1400" b="0" i="0" u="none" strike="noStrike">
                          <a:solidFill>
                            <a:srgbClr val="000000"/>
                          </a:solidFill>
                          <a:effectLst/>
                          <a:latin typeface="Calibri" panose="020F0502020204030204" pitchFamily="34" charset="0"/>
                        </a:rPr>
                        <a:t>2021-22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Calibri" panose="020F0502020204030204" pitchFamily="34" charset="0"/>
                        </a:rPr>
                        <a:t>3289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Calibri" panose="020F0502020204030204" pitchFamily="34" charset="0"/>
                        </a:rPr>
                        <a:t>78.8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Calibri" panose="020F0502020204030204" pitchFamily="34" charset="0"/>
                        </a:rPr>
                        <a:t>74.6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Calibri" panose="020F0502020204030204" pitchFamily="34" charset="0"/>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1639121"/>
                  </a:ext>
                </a:extLst>
              </a:tr>
              <a:tr h="239064">
                <a:tc>
                  <a:txBody>
                    <a:bodyPr/>
                    <a:lstStyle/>
                    <a:p>
                      <a:pPr algn="l" fontAlgn="b"/>
                      <a:r>
                        <a:rPr lang="en-IN" sz="1400" b="0" i="0" u="none" strike="noStrike">
                          <a:solidFill>
                            <a:srgbClr val="000000"/>
                          </a:solidFill>
                          <a:effectLst/>
                          <a:latin typeface="Calibri" panose="020F0502020204030204" pitchFamily="34" charset="0"/>
                        </a:rPr>
                        <a:t>2022-23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Calibri" panose="020F0502020204030204" pitchFamily="34" charset="0"/>
                        </a:rPr>
                        <a:t>4638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Calibri" panose="020F0502020204030204" pitchFamily="34" charset="0"/>
                        </a:rPr>
                        <a:t>102.6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dirty="0">
                          <a:solidFill>
                            <a:srgbClr val="000000"/>
                          </a:solidFill>
                          <a:effectLst/>
                          <a:latin typeface="Calibri" panose="020F0502020204030204" pitchFamily="34" charset="0"/>
                        </a:rPr>
                        <a:t>89.2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Calibri" panose="020F0502020204030204" pitchFamily="34" charset="0"/>
                        </a:rPr>
                        <a:t>13.3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Calibri" panose="020F0502020204030204" pitchFamily="34" charset="0"/>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2378609"/>
                  </a:ext>
                </a:extLst>
              </a:tr>
              <a:tr h="239064">
                <a:tc>
                  <a:txBody>
                    <a:bodyPr/>
                    <a:lstStyle/>
                    <a:p>
                      <a:pPr algn="l" fontAlgn="b"/>
                      <a:r>
                        <a:rPr lang="en-IN" sz="1400" b="0" i="0" u="none" strike="noStrike">
                          <a:solidFill>
                            <a:srgbClr val="000000"/>
                          </a:solidFill>
                          <a:effectLst/>
                          <a:latin typeface="Calibri" panose="020F0502020204030204" pitchFamily="34" charset="0"/>
                        </a:rPr>
                        <a:t>2023-24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Calibri" panose="020F0502020204030204" pitchFamily="34" charset="0"/>
                        </a:rPr>
                        <a:t>6962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Calibri" panose="020F0502020204030204" pitchFamily="34" charset="0"/>
                        </a:rPr>
                        <a:t>161.0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Calibri" panose="020F0502020204030204" pitchFamily="34" charset="0"/>
                        </a:rPr>
                        <a:t>134.0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Calibri" panose="020F0502020204030204" pitchFamily="34" charset="0"/>
                        </a:rPr>
                        <a:t>23.3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Calibri" panose="020F0502020204030204" pitchFamily="34"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9426476"/>
                  </a:ext>
                </a:extLst>
              </a:tr>
              <a:tr h="239064">
                <a:tc>
                  <a:txBody>
                    <a:bodyPr/>
                    <a:lstStyle/>
                    <a:p>
                      <a:pPr algn="l" fontAlgn="b"/>
                      <a:r>
                        <a:rPr lang="en-IN" sz="1400" b="0" i="0" u="none" strike="noStrike">
                          <a:solidFill>
                            <a:srgbClr val="000000"/>
                          </a:solidFill>
                          <a:effectLst/>
                          <a:latin typeface="Calibri" panose="020F0502020204030204" pitchFamily="34" charset="0"/>
                        </a:rPr>
                        <a:t>2024-25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Calibri" panose="020F0502020204030204" pitchFamily="34" charset="0"/>
                        </a:rPr>
                        <a:t>8270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Calibri" panose="020F0502020204030204" pitchFamily="34" charset="0"/>
                        </a:rPr>
                        <a:t>193.4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Calibri" panose="020F0502020204030204" pitchFamily="34" charset="0"/>
                        </a:rPr>
                        <a:t>150.0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Calibri" panose="020F0502020204030204" pitchFamily="34" charset="0"/>
                        </a:rPr>
                        <a:t>29.7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Calibri" panose="020F0502020204030204" pitchFamily="34" charset="0"/>
                        </a:rPr>
                        <a:t>13.7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5696106"/>
                  </a:ext>
                </a:extLst>
              </a:tr>
              <a:tr h="239064">
                <a:tc>
                  <a:txBody>
                    <a:bodyPr/>
                    <a:lstStyle/>
                    <a:p>
                      <a:pPr algn="l" fontAlgn="b"/>
                      <a:r>
                        <a:rPr lang="en-IN" sz="1400" b="0" i="0" u="none" strike="noStrike" dirty="0">
                          <a:solidFill>
                            <a:srgbClr val="000000"/>
                          </a:solidFill>
                          <a:effectLst/>
                          <a:latin typeface="Calibri" panose="020F0502020204030204" pitchFamily="34" charset="0"/>
                        </a:rPr>
                        <a:t>2025-26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dirty="0">
                          <a:solidFill>
                            <a:srgbClr val="000000"/>
                          </a:solidFill>
                          <a:effectLst/>
                          <a:latin typeface="Calibri" panose="020F0502020204030204" pitchFamily="34" charset="0"/>
                        </a:rPr>
                        <a:t>10210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Calibri" panose="020F0502020204030204" pitchFamily="34" charset="0"/>
                        </a:rPr>
                        <a:t>240.3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Calibri" panose="020F0502020204030204" pitchFamily="34" charset="0"/>
                        </a:rPr>
                        <a:t>185.3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Calibri" panose="020F0502020204030204" pitchFamily="34" charset="0"/>
                        </a:rPr>
                        <a:t>34.3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Calibri" panose="020F0502020204030204" pitchFamily="34" charset="0"/>
                        </a:rPr>
                        <a:t>20.6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4988958"/>
                  </a:ext>
                </a:extLst>
              </a:tr>
            </a:tbl>
          </a:graphicData>
        </a:graphic>
      </p:graphicFrame>
      <p:graphicFrame>
        <p:nvGraphicFramePr>
          <p:cNvPr id="6" name="Chart 5">
            <a:extLst>
              <a:ext uri="{FF2B5EF4-FFF2-40B4-BE49-F238E27FC236}">
                <a16:creationId xmlns:a16="http://schemas.microsoft.com/office/drawing/2014/main" id="{3C522E38-5432-4A23-8B84-AD466A736906}"/>
              </a:ext>
            </a:extLst>
          </p:cNvPr>
          <p:cNvGraphicFramePr>
            <a:graphicFrameLocks/>
          </p:cNvGraphicFramePr>
          <p:nvPr>
            <p:extLst>
              <p:ext uri="{D42A27DB-BD31-4B8C-83A1-F6EECF244321}">
                <p14:modId xmlns:p14="http://schemas.microsoft.com/office/powerpoint/2010/main" val="732595394"/>
              </p:ext>
            </p:extLst>
          </p:nvPr>
        </p:nvGraphicFramePr>
        <p:xfrm>
          <a:off x="2360612" y="394447"/>
          <a:ext cx="6549089" cy="33393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7249445"/>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4262</TotalTime>
  <Words>849</Words>
  <Application>Microsoft Office PowerPoint</Application>
  <PresentationFormat>Custom</PresentationFormat>
  <Paragraphs>203</Paragraphs>
  <Slides>11</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Batang</vt:lpstr>
      <vt:lpstr>Arial</vt:lpstr>
      <vt:lpstr>Calibri</vt:lpstr>
      <vt:lpstr>Copperplate Gothic Bold</vt:lpstr>
      <vt:lpstr>Gill Sans MT</vt:lpstr>
      <vt:lpstr>Sitka Heading</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swapnil</dc:creator>
  <cp:lastModifiedBy>Himmotthan Dehradun</cp:lastModifiedBy>
  <cp:revision>628</cp:revision>
  <cp:lastPrinted>2017-10-17T10:23:14Z</cp:lastPrinted>
  <dcterms:created xsi:type="dcterms:W3CDTF">2016-11-24T04:43:35Z</dcterms:created>
  <dcterms:modified xsi:type="dcterms:W3CDTF">2022-08-03T09:40:07Z</dcterms:modified>
</cp:coreProperties>
</file>